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jL0R4tspQtVtEb2QxS/Z5kq3Dr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20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 u="sng">
                <a:latin typeface="Arial"/>
                <a:ea typeface="Arial"/>
                <a:cs typeface="Arial"/>
                <a:sym typeface="Arial"/>
              </a:rPr>
              <a:t>Styled Prototype:</a:t>
            </a:r>
            <a:endParaRPr sz="14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For our prototyping tool we used Figma.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And we wanted the colours of our app to feel fresh and organic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Which is why we chose green as our </a:t>
            </a:r>
            <a:r>
              <a:rPr lang="de-DE" sz="1400">
                <a:latin typeface="Arial"/>
                <a:ea typeface="Arial"/>
                <a:cs typeface="Arial"/>
                <a:sym typeface="Arial"/>
              </a:rPr>
              <a:t>primary colour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de-DE" sz="1400">
                <a:latin typeface="Arial"/>
                <a:ea typeface="Arial"/>
                <a:cs typeface="Arial"/>
                <a:sym typeface="Arial"/>
              </a:rPr>
              <a:t>the m</a:t>
            </a:r>
            <a:r>
              <a:rPr lang="de-DE" sz="1400">
                <a:latin typeface="Arial"/>
                <a:ea typeface="Arial"/>
                <a:cs typeface="Arial"/>
                <a:sym typeface="Arial"/>
              </a:rPr>
              <a:t>ain ui, we opted for a dark mode as we felt this adds a certain sophistication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to the feel of the applicatio,  which suits the restaurant environment</a:t>
            </a:r>
            <a:endParaRPr/>
          </a:p>
        </p:txBody>
      </p:sp>
      <p:sp>
        <p:nvSpPr>
          <p:cNvPr id="367" name="Google Shape;3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 u="sng">
                <a:latin typeface="Arial"/>
                <a:ea typeface="Arial"/>
                <a:cs typeface="Arial"/>
                <a:sym typeface="Arial"/>
              </a:rPr>
              <a:t>Lofi web prototype:</a:t>
            </a:r>
            <a:endParaRPr sz="14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Preceding our evaluation we implemented our html lofi prototype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It was mainly front end, with no real functionality.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And we also made the subjects aware of this fact.</a:t>
            </a:r>
            <a:endParaRPr/>
          </a:p>
        </p:txBody>
      </p:sp>
      <p:sp>
        <p:nvSpPr>
          <p:cNvPr id="395" name="Google Shape;39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 u="sng">
                <a:latin typeface="Arial"/>
                <a:ea typeface="Arial"/>
                <a:cs typeface="Arial"/>
                <a:sym typeface="Arial"/>
              </a:rPr>
              <a:t>Qualitative Evaluation:</a:t>
            </a:r>
            <a:endParaRPr sz="14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We received a lot of interesting feedback from our </a:t>
            </a:r>
            <a:r>
              <a:rPr lang="de-DE" sz="1400">
                <a:latin typeface="Arial"/>
                <a:ea typeface="Arial"/>
                <a:cs typeface="Arial"/>
                <a:sym typeface="Arial"/>
              </a:rPr>
              <a:t>qualitative</a:t>
            </a:r>
            <a:r>
              <a:rPr lang="de-DE" sz="1400">
                <a:latin typeface="Arial"/>
                <a:ea typeface="Arial"/>
                <a:cs typeface="Arial"/>
                <a:sym typeface="Arial"/>
              </a:rPr>
              <a:t> evaluation: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Mainly: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● users voiced how they felt that allergies had a higher priority than the diet and our application should incorporate this,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and we felt that our screens needed more visual cohesity.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● when asked about what users felt the purpose of “Past Orders”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some users thought it was an order archive or order history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others thought it was for meals ordered that same day during the restaurant visit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● in general we needed to add more confirmations and feedback (such as pop-up’s) after actions.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which is something we were already planning to do in future iterations.</a:t>
            </a:r>
            <a:endParaRPr/>
          </a:p>
        </p:txBody>
      </p:sp>
      <p:sp>
        <p:nvSpPr>
          <p:cNvPr id="464" name="Google Shape;46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green = hypothesis fulfilled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orange = it’s complicated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red = not fulfilled</a:t>
            </a:r>
            <a:endParaRPr/>
          </a:p>
        </p:txBody>
      </p:sp>
      <p:sp>
        <p:nvSpPr>
          <p:cNvPr id="511" name="Google Shape;51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enhance the restaurant experience whether you eat alone or with your friends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decide for yourself how much contact you have with the staff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always have the menu with you and adjust dishes according to your needs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No more searching through ingredient or allergy lists or waiting for the waiter to ask the chef to know if you can eat something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came up with this idea through brainstorming our ideas and then evaluating them with the team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this was our favorite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conducting structured interviews with potential users; which was basically anybody who might visit a restaurant; to find out wishes and potential problems of our idea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focused on their typical restaurant visit and also the willingness to use technology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condensed them into 3 personas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main differences: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willingness to use technology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willingness to visit a restaurant alone or talk to the staff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willingness to talk to try something new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based on our research, the personas and our ideas for the app we came up with: our first Prototype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Talk about Nielsen’s Usabilty heuristics involved in the development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Heuristic 8 and the simplified home-page’s design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Heuristic 1 and 7 involved in the dish selection screen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Heuristic 5 involved Ordering screen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Heuristic 3 involved in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Talk about the requirements and give an example, where those changed the design: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Main functions 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Redesign of Navbar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Current status visible at all times: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Order icon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User can order within 15 seconds: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Quick pay buttons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Accessible to all users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de-DE" sz="1100">
                <a:latin typeface="Arial"/>
                <a:ea typeface="Arial"/>
                <a:cs typeface="Arial"/>
                <a:sym typeface="Arial"/>
              </a:rPr>
              <a:t>Dietary and allergic information supplieable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-DE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dd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2000">
                <a:latin typeface="Lato"/>
                <a:ea typeface="Lato"/>
                <a:cs typeface="Lato"/>
                <a:sym typeface="Lato"/>
              </a:rPr>
              <a:t>Icons: Recognition rather than recall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sz="2000">
                <a:latin typeface="Lato"/>
                <a:ea typeface="Lato"/>
                <a:cs typeface="Lato"/>
                <a:sym typeface="Lato"/>
              </a:rPr>
              <a:t>Title: Transparency system status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de-DE" sz="2000">
                <a:latin typeface="Lato"/>
                <a:ea typeface="Lato"/>
                <a:cs typeface="Lato"/>
                <a:sym typeface="Lato"/>
              </a:rPr>
              <a:t>Profile: Personalization</a:t>
            </a:r>
            <a:endParaRPr sz="1400"/>
          </a:p>
        </p:txBody>
      </p:sp>
      <p:sp>
        <p:nvSpPr>
          <p:cNvPr id="302" name="Google Shape;30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1400" u="sng">
                <a:latin typeface="Arial"/>
                <a:ea typeface="Arial"/>
                <a:cs typeface="Arial"/>
                <a:sym typeface="Arial"/>
              </a:rPr>
              <a:t>Interaction and design framework:</a:t>
            </a:r>
            <a:endParaRPr sz="14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As our design language we chose material design (beautiful, modern, familiar),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we used framework7, </a:t>
            </a:r>
            <a:r>
              <a:rPr lang="de-DE" sz="1400">
                <a:latin typeface="Arial"/>
                <a:ea typeface="Arial"/>
                <a:cs typeface="Arial"/>
                <a:sym typeface="Arial"/>
              </a:rPr>
              <a:t>for its easy onboarding, to implement the html prototype … </a:t>
            </a:r>
            <a:r>
              <a:rPr lang="de-DE" sz="1400">
                <a:latin typeface="Arial"/>
                <a:ea typeface="Arial"/>
                <a:cs typeface="Arial"/>
                <a:sym typeface="Arial"/>
              </a:rPr>
              <a:t>and cordova to build our apk.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de-DE" sz="1400">
                <a:latin typeface="Arial"/>
                <a:ea typeface="Arial"/>
                <a:cs typeface="Arial"/>
                <a:sym typeface="Arial"/>
              </a:rPr>
              <a:t>Our target device is android as we felt that app would reach a wider audience -&gt; since roughly 72% of smartphones sold in Germany are Android-phones[1]</a:t>
            </a:r>
            <a:endParaRPr/>
          </a:p>
        </p:txBody>
      </p:sp>
      <p:sp>
        <p:nvSpPr>
          <p:cNvPr id="333" name="Google Shape;33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gesordnung">
  <p:cSld name="Tagesordnung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>
            <a:off x="839788" y="665629"/>
            <a:ext cx="10515600" cy="818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>
            <a:off x="836612" y="1806039"/>
            <a:ext cx="5157787" cy="5845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None/>
              <a:defRPr b="1" sz="18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p31"/>
          <p:cNvSpPr txBox="1"/>
          <p:nvPr>
            <p:ph idx="2" type="body"/>
          </p:nvPr>
        </p:nvSpPr>
        <p:spPr>
          <a:xfrm>
            <a:off x="839788" y="2390588"/>
            <a:ext cx="5157787" cy="3751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3" type="body"/>
          </p:nvPr>
        </p:nvSpPr>
        <p:spPr>
          <a:xfrm>
            <a:off x="6169024" y="1806038"/>
            <a:ext cx="5183188" cy="5845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None/>
              <a:defRPr b="1" sz="18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" name="Google Shape;83;p31"/>
          <p:cNvSpPr txBox="1"/>
          <p:nvPr>
            <p:ph idx="4" type="body"/>
          </p:nvPr>
        </p:nvSpPr>
        <p:spPr>
          <a:xfrm>
            <a:off x="6169024" y="2390588"/>
            <a:ext cx="5183188" cy="3751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4" name="Google Shape;84;p31"/>
          <p:cNvCxnSpPr/>
          <p:nvPr/>
        </p:nvCxnSpPr>
        <p:spPr>
          <a:xfrm>
            <a:off x="838200" y="1655523"/>
            <a:ext cx="10515600" cy="0"/>
          </a:xfrm>
          <a:prstGeom prst="straightConnector1">
            <a:avLst/>
          </a:prstGeom>
          <a:noFill/>
          <a:ln cap="flat" cmpd="sng" w="19050">
            <a:solidFill>
              <a:schemeClr val="accent1">
                <a:alpha val="4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" name="Google Shape;85;p31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1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ei Inhalte">
  <p:cSld name="Drei Inhalt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"/>
          <p:cNvSpPr txBox="1"/>
          <p:nvPr>
            <p:ph type="title"/>
          </p:nvPr>
        </p:nvSpPr>
        <p:spPr>
          <a:xfrm>
            <a:off x="839788" y="665629"/>
            <a:ext cx="10515600" cy="818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1" type="body"/>
          </p:nvPr>
        </p:nvSpPr>
        <p:spPr>
          <a:xfrm>
            <a:off x="836612" y="1806039"/>
            <a:ext cx="3200400" cy="5845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None/>
              <a:defRPr b="1" sz="18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32"/>
          <p:cNvSpPr txBox="1"/>
          <p:nvPr>
            <p:ph idx="2" type="body"/>
          </p:nvPr>
        </p:nvSpPr>
        <p:spPr>
          <a:xfrm>
            <a:off x="839788" y="2390588"/>
            <a:ext cx="3200400" cy="3751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20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2pPr>
            <a:lvl3pPr indent="-3302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4pPr>
            <a:lvl5pPr indent="-29972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2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2"/>
          <p:cNvSpPr txBox="1"/>
          <p:nvPr>
            <p:ph idx="3" type="body"/>
          </p:nvPr>
        </p:nvSpPr>
        <p:spPr>
          <a:xfrm>
            <a:off x="4495800" y="1800575"/>
            <a:ext cx="3200400" cy="5845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None/>
              <a:defRPr b="1" sz="18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32"/>
          <p:cNvSpPr txBox="1"/>
          <p:nvPr>
            <p:ph idx="4" type="body"/>
          </p:nvPr>
        </p:nvSpPr>
        <p:spPr>
          <a:xfrm>
            <a:off x="4495800" y="2385125"/>
            <a:ext cx="3200400" cy="3751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20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2pPr>
            <a:lvl3pPr indent="-3302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4pPr>
            <a:lvl5pPr indent="-29972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2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4" name="Google Shape;94;p32"/>
          <p:cNvCxnSpPr/>
          <p:nvPr/>
        </p:nvCxnSpPr>
        <p:spPr>
          <a:xfrm>
            <a:off x="838200" y="1655523"/>
            <a:ext cx="10515600" cy="0"/>
          </a:xfrm>
          <a:prstGeom prst="straightConnector1">
            <a:avLst/>
          </a:prstGeom>
          <a:noFill/>
          <a:ln cap="flat" cmpd="sng" w="19050">
            <a:solidFill>
              <a:schemeClr val="accent1">
                <a:alpha val="4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" name="Google Shape;95;p32"/>
          <p:cNvSpPr txBox="1"/>
          <p:nvPr>
            <p:ph idx="5" type="body"/>
          </p:nvPr>
        </p:nvSpPr>
        <p:spPr>
          <a:xfrm>
            <a:off x="8151814" y="1802952"/>
            <a:ext cx="3200400" cy="5845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None/>
              <a:defRPr b="1" sz="18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8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6" name="Google Shape;96;p32"/>
          <p:cNvSpPr txBox="1"/>
          <p:nvPr>
            <p:ph idx="6" type="body"/>
          </p:nvPr>
        </p:nvSpPr>
        <p:spPr>
          <a:xfrm>
            <a:off x="8151814" y="2387502"/>
            <a:ext cx="3200400" cy="3751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20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2pPr>
            <a:lvl3pPr indent="-3302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4pPr>
            <a:lvl5pPr indent="-29972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2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2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2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usammenfassung">
  <p:cSld name="Zusammenfassung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3"/>
          <p:cNvSpPr txBox="1"/>
          <p:nvPr>
            <p:ph type="title"/>
          </p:nvPr>
        </p:nvSpPr>
        <p:spPr>
          <a:xfrm>
            <a:off x="647701" y="1375939"/>
            <a:ext cx="5448300" cy="12409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" type="body"/>
          </p:nvPr>
        </p:nvSpPr>
        <p:spPr>
          <a:xfrm>
            <a:off x="635001" y="2688119"/>
            <a:ext cx="5115674" cy="3507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2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3"/>
          <p:cNvSpPr/>
          <p:nvPr>
            <p:ph idx="2" type="pic"/>
          </p:nvPr>
        </p:nvSpPr>
        <p:spPr>
          <a:xfrm>
            <a:off x="6748272" y="658368"/>
            <a:ext cx="4809744" cy="2606040"/>
          </a:xfrm>
          <a:prstGeom prst="rect">
            <a:avLst/>
          </a:prstGeom>
          <a:solidFill>
            <a:srgbClr val="888888"/>
          </a:solidFill>
          <a:ln>
            <a:noFill/>
          </a:ln>
        </p:spPr>
      </p:sp>
      <p:sp>
        <p:nvSpPr>
          <p:cNvPr id="105" name="Google Shape;105;p33"/>
          <p:cNvSpPr/>
          <p:nvPr>
            <p:ph idx="3" type="pic"/>
          </p:nvPr>
        </p:nvSpPr>
        <p:spPr>
          <a:xfrm>
            <a:off x="6748272" y="3584448"/>
            <a:ext cx="4809744" cy="2606040"/>
          </a:xfrm>
          <a:prstGeom prst="rect">
            <a:avLst/>
          </a:prstGeom>
          <a:solidFill>
            <a:srgbClr val="888888"/>
          </a:solidFill>
          <a:ln>
            <a:noFill/>
          </a:ln>
        </p:spPr>
      </p:sp>
      <p:sp>
        <p:nvSpPr>
          <p:cNvPr id="106" name="Google Shape;106;p33"/>
          <p:cNvSpPr/>
          <p:nvPr/>
        </p:nvSpPr>
        <p:spPr>
          <a:xfrm flipH="1">
            <a:off x="825809" y="632198"/>
            <a:ext cx="1044472" cy="908544"/>
          </a:xfrm>
          <a:custGeom>
            <a:rect b="b" l="l" r="r" t="t"/>
            <a:pathLst>
              <a:path extrusionOk="0" h="3357396" w="3859699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rgbClr val="303E35">
              <a:alpha val="8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3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3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luss">
  <p:cSld name="Abschlus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4"/>
          <p:cNvSpPr txBox="1"/>
          <p:nvPr>
            <p:ph type="title"/>
          </p:nvPr>
        </p:nvSpPr>
        <p:spPr>
          <a:xfrm>
            <a:off x="485775" y="647700"/>
            <a:ext cx="3680395" cy="1403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1" type="body"/>
          </p:nvPr>
        </p:nvSpPr>
        <p:spPr>
          <a:xfrm>
            <a:off x="647701" y="2683104"/>
            <a:ext cx="3364358" cy="3673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2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4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4"/>
          <p:cNvSpPr/>
          <p:nvPr>
            <p:ph idx="2" type="pic"/>
          </p:nvPr>
        </p:nvSpPr>
        <p:spPr>
          <a:xfrm>
            <a:off x="4575048" y="0"/>
            <a:ext cx="7616952" cy="6858000"/>
          </a:xfrm>
          <a:prstGeom prst="rect">
            <a:avLst/>
          </a:prstGeom>
          <a:solidFill>
            <a:srgbClr val="888888"/>
          </a:solidFill>
          <a:ln>
            <a:noFill/>
          </a:ln>
        </p:spPr>
      </p:sp>
      <p:sp>
        <p:nvSpPr>
          <p:cNvPr id="116" name="Google Shape;116;p34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4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118" name="Google Shape;118;p34"/>
          <p:cNvCxnSpPr/>
          <p:nvPr/>
        </p:nvCxnSpPr>
        <p:spPr>
          <a:xfrm>
            <a:off x="1152099" y="2302005"/>
            <a:ext cx="2253018" cy="0"/>
          </a:xfrm>
          <a:prstGeom prst="straightConnector1">
            <a:avLst/>
          </a:prstGeom>
          <a:noFill/>
          <a:ln cap="flat" cmpd="sng" w="19050">
            <a:solidFill>
              <a:srgbClr val="303E35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 txBox="1"/>
          <p:nvPr>
            <p:ph type="ctrTitle"/>
          </p:nvPr>
        </p:nvSpPr>
        <p:spPr>
          <a:xfrm>
            <a:off x="1838113" y="2851343"/>
            <a:ext cx="8490581" cy="17461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5"/>
          <p:cNvSpPr txBox="1"/>
          <p:nvPr>
            <p:ph idx="1" type="subTitle"/>
          </p:nvPr>
        </p:nvSpPr>
        <p:spPr>
          <a:xfrm>
            <a:off x="2767350" y="4846921"/>
            <a:ext cx="6632107" cy="951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80"/>
              <a:buNone/>
              <a:defRPr sz="16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8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2" name="Google Shape;122;p35"/>
          <p:cNvSpPr/>
          <p:nvPr/>
        </p:nvSpPr>
        <p:spPr>
          <a:xfrm flipH="1" rot="-981105">
            <a:off x="5561167" y="1911565"/>
            <a:ext cx="1044472" cy="908544"/>
          </a:xfrm>
          <a:custGeom>
            <a:rect b="b" l="l" r="r" t="t"/>
            <a:pathLst>
              <a:path extrusionOk="0" h="3357396" w="3859699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rgbClr val="303E35">
              <a:alpha val="8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6"/>
          <p:cNvSpPr txBox="1"/>
          <p:nvPr>
            <p:ph type="title"/>
          </p:nvPr>
        </p:nvSpPr>
        <p:spPr>
          <a:xfrm>
            <a:off x="831850" y="1709738"/>
            <a:ext cx="10515600" cy="3117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6"/>
          <p:cNvSpPr txBox="1"/>
          <p:nvPr>
            <p:ph idx="1" type="body"/>
          </p:nvPr>
        </p:nvSpPr>
        <p:spPr>
          <a:xfrm>
            <a:off x="831850" y="4826924"/>
            <a:ext cx="10515600" cy="1262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20"/>
              <a:buNone/>
              <a:defRPr sz="24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8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7"/>
          <p:cNvSpPr txBox="1"/>
          <p:nvPr>
            <p:ph idx="1" type="body"/>
          </p:nvPr>
        </p:nvSpPr>
        <p:spPr>
          <a:xfrm>
            <a:off x="838200" y="1811756"/>
            <a:ext cx="5181600" cy="4365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7"/>
          <p:cNvSpPr txBox="1"/>
          <p:nvPr>
            <p:ph idx="2" type="body"/>
          </p:nvPr>
        </p:nvSpPr>
        <p:spPr>
          <a:xfrm>
            <a:off x="6172200" y="1811756"/>
            <a:ext cx="5181600" cy="4365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7"/>
          <p:cNvSpPr txBox="1"/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0" name="Google Shape;130;p37"/>
          <p:cNvCxnSpPr/>
          <p:nvPr/>
        </p:nvCxnSpPr>
        <p:spPr>
          <a:xfrm>
            <a:off x="838200" y="1655523"/>
            <a:ext cx="10515600" cy="0"/>
          </a:xfrm>
          <a:prstGeom prst="straightConnector1">
            <a:avLst/>
          </a:prstGeom>
          <a:noFill/>
          <a:ln cap="flat" cmpd="sng" w="19050">
            <a:solidFill>
              <a:schemeClr val="accent1">
                <a:alpha val="4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Beschriftung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9"/>
          <p:cNvSpPr txBox="1"/>
          <p:nvPr>
            <p:ph type="title"/>
          </p:nvPr>
        </p:nvSpPr>
        <p:spPr>
          <a:xfrm>
            <a:off x="839788" y="647698"/>
            <a:ext cx="4061821" cy="15585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9"/>
          <p:cNvSpPr txBox="1"/>
          <p:nvPr>
            <p:ph idx="1" type="body"/>
          </p:nvPr>
        </p:nvSpPr>
        <p:spPr>
          <a:xfrm>
            <a:off x="5183188" y="647699"/>
            <a:ext cx="6172200" cy="5213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60"/>
              <a:buChar char="•"/>
              <a:defRPr sz="32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/>
            </a:lvl2pPr>
            <a:lvl3pPr indent="-3810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5" name="Google Shape;135;p39"/>
          <p:cNvSpPr txBox="1"/>
          <p:nvPr>
            <p:ph idx="2" type="body"/>
          </p:nvPr>
        </p:nvSpPr>
        <p:spPr>
          <a:xfrm>
            <a:off x="839788" y="2206256"/>
            <a:ext cx="4061821" cy="3662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8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Beschriftung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0"/>
          <p:cNvSpPr/>
          <p:nvPr>
            <p:ph idx="2" type="pic"/>
          </p:nvPr>
        </p:nvSpPr>
        <p:spPr>
          <a:xfrm>
            <a:off x="5183188" y="867985"/>
            <a:ext cx="6172200" cy="4993066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8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">
  <p:cSld name="Titel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" name="Google Shape;2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3"/>
          <p:cNvSpPr/>
          <p:nvPr/>
        </p:nvSpPr>
        <p:spPr>
          <a:xfrm>
            <a:off x="1775" y="0"/>
            <a:ext cx="438619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3"/>
          <p:cNvSpPr txBox="1"/>
          <p:nvPr>
            <p:ph type="ctrTitle"/>
          </p:nvPr>
        </p:nvSpPr>
        <p:spPr>
          <a:xfrm>
            <a:off x="684361" y="428903"/>
            <a:ext cx="3071005" cy="30513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subTitle"/>
          </p:nvPr>
        </p:nvSpPr>
        <p:spPr>
          <a:xfrm>
            <a:off x="744876" y="5116529"/>
            <a:ext cx="2948684" cy="955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80"/>
              <a:buNone/>
              <a:defRPr sz="1600" cap="none">
                <a:solidFill>
                  <a:schemeClr val="lt2"/>
                </a:solidFill>
              </a:defRPr>
            </a:lvl1pPr>
            <a:lvl2pPr lvl="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lvl="2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lvl="3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lvl="4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/>
          <p:nvPr/>
        </p:nvSpPr>
        <p:spPr>
          <a:xfrm flipH="1" rot="-8052435">
            <a:off x="1747479" y="3853642"/>
            <a:ext cx="1044472" cy="908544"/>
          </a:xfrm>
          <a:custGeom>
            <a:rect b="b" l="l" r="r" t="t"/>
            <a:pathLst>
              <a:path extrusionOk="0" h="3357396" w="3859699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rgbClr val="303E35">
              <a:alpha val="8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3"/>
          <p:cNvSpPr/>
          <p:nvPr>
            <p:ph idx="2" type="pic"/>
          </p:nvPr>
        </p:nvSpPr>
        <p:spPr>
          <a:xfrm>
            <a:off x="4383024" y="0"/>
            <a:ext cx="7808976" cy="6858000"/>
          </a:xfrm>
          <a:prstGeom prst="rect">
            <a:avLst/>
          </a:prstGeom>
          <a:solidFill>
            <a:srgbClr val="888888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760">
          <p15:clr>
            <a:srgbClr val="FBAE40"/>
          </p15:clr>
        </p15:guide>
        <p15:guide id="2" pos="39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inführung">
  <p:cSld name="Einführung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4"/>
          <p:cNvSpPr txBox="1"/>
          <p:nvPr>
            <p:ph type="title"/>
          </p:nvPr>
        </p:nvSpPr>
        <p:spPr>
          <a:xfrm>
            <a:off x="845164" y="1034470"/>
            <a:ext cx="10515600" cy="899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45164" y="1900962"/>
            <a:ext cx="10112375" cy="1954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20"/>
              <a:buNone/>
              <a:defRPr/>
            </a:lvl1pPr>
            <a:lvl2pPr indent="-2286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8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4"/>
          <p:cNvSpPr/>
          <p:nvPr>
            <p:ph idx="2" type="pic"/>
          </p:nvPr>
        </p:nvSpPr>
        <p:spPr>
          <a:xfrm>
            <a:off x="0" y="4160520"/>
            <a:ext cx="4067175" cy="2697480"/>
          </a:xfrm>
          <a:prstGeom prst="rect">
            <a:avLst/>
          </a:prstGeom>
          <a:solidFill>
            <a:srgbClr val="888888"/>
          </a:solidFill>
          <a:ln>
            <a:noFill/>
          </a:ln>
        </p:spPr>
      </p:sp>
      <p:sp>
        <p:nvSpPr>
          <p:cNvPr id="31" name="Google Shape;31;p24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/>
          <p:nvPr>
            <p:ph idx="3" type="pic"/>
          </p:nvPr>
        </p:nvSpPr>
        <p:spPr>
          <a:xfrm>
            <a:off x="4059936" y="4160520"/>
            <a:ext cx="4133088" cy="2697480"/>
          </a:xfrm>
          <a:prstGeom prst="rect">
            <a:avLst/>
          </a:prstGeom>
          <a:solidFill>
            <a:srgbClr val="888888"/>
          </a:solidFill>
          <a:ln>
            <a:noFill/>
          </a:ln>
        </p:spPr>
      </p:sp>
      <p:sp>
        <p:nvSpPr>
          <p:cNvPr id="33" name="Google Shape;33;p24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/>
          <p:nvPr>
            <p:ph idx="4" type="pic"/>
          </p:nvPr>
        </p:nvSpPr>
        <p:spPr>
          <a:xfrm>
            <a:off x="8193024" y="4160520"/>
            <a:ext cx="4005072" cy="2697480"/>
          </a:xfrm>
          <a:prstGeom prst="rect">
            <a:avLst/>
          </a:prstGeom>
          <a:solidFill>
            <a:srgbClr val="888888"/>
          </a:solidFill>
          <a:ln>
            <a:noFill/>
          </a:ln>
        </p:spPr>
      </p:sp>
      <p:cxnSp>
        <p:nvCxnSpPr>
          <p:cNvPr id="35" name="Google Shape;35;p24"/>
          <p:cNvCxnSpPr/>
          <p:nvPr/>
        </p:nvCxnSpPr>
        <p:spPr>
          <a:xfrm>
            <a:off x="3950899" y="1555564"/>
            <a:ext cx="4290204" cy="0"/>
          </a:xfrm>
          <a:prstGeom prst="straightConnector1">
            <a:avLst/>
          </a:prstGeom>
          <a:noFill/>
          <a:ln cap="flat" cmpd="sng" w="19050">
            <a:solidFill>
              <a:schemeClr val="accent1">
                <a:alpha val="7450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24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umbruch">
  <p:cSld name="Abschnittsumbruch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5"/>
          <p:cNvSpPr txBox="1"/>
          <p:nvPr>
            <p:ph type="ctrTitle"/>
          </p:nvPr>
        </p:nvSpPr>
        <p:spPr>
          <a:xfrm>
            <a:off x="647700" y="5059252"/>
            <a:ext cx="6874327" cy="120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" type="subTitle"/>
          </p:nvPr>
        </p:nvSpPr>
        <p:spPr>
          <a:xfrm>
            <a:off x="8098970" y="5056632"/>
            <a:ext cx="3392445" cy="1207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20"/>
              <a:buNone/>
              <a:defRPr/>
            </a:lvl1pPr>
            <a:lvl2pPr lvl="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lvl="2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lvl="3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lvl="4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1" name="Google Shape;41;p25"/>
          <p:cNvCxnSpPr/>
          <p:nvPr/>
        </p:nvCxnSpPr>
        <p:spPr>
          <a:xfrm>
            <a:off x="7810499" y="5187442"/>
            <a:ext cx="0" cy="875607"/>
          </a:xfrm>
          <a:prstGeom prst="straightConnector1">
            <a:avLst/>
          </a:prstGeom>
          <a:noFill/>
          <a:ln cap="flat" cmpd="sng" w="15875">
            <a:solidFill>
              <a:srgbClr val="303E35">
                <a:alpha val="81568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" name="Google Shape;42;p25"/>
          <p:cNvSpPr/>
          <p:nvPr>
            <p:ph idx="2" type="pic"/>
          </p:nvPr>
        </p:nvSpPr>
        <p:spPr>
          <a:xfrm>
            <a:off x="1524" y="0"/>
            <a:ext cx="12188952" cy="4562856"/>
          </a:xfrm>
          <a:prstGeom prst="rect">
            <a:avLst/>
          </a:prstGeom>
          <a:solidFill>
            <a:srgbClr val="888888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m 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 txBox="1"/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" type="body"/>
          </p:nvPr>
        </p:nvSpPr>
        <p:spPr>
          <a:xfrm>
            <a:off x="838200" y="1811756"/>
            <a:ext cx="10515600" cy="4190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6" name="Google Shape;46;p26"/>
          <p:cNvCxnSpPr/>
          <p:nvPr/>
        </p:nvCxnSpPr>
        <p:spPr>
          <a:xfrm>
            <a:off x="838200" y="1655523"/>
            <a:ext cx="10515600" cy="0"/>
          </a:xfrm>
          <a:prstGeom prst="straightConnector1">
            <a:avLst/>
          </a:prstGeom>
          <a:noFill/>
          <a:ln cap="flat" cmpd="sng" w="19050">
            <a:solidFill>
              <a:schemeClr val="accent1">
                <a:alpha val="4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p26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elle ">
  <p:cSld name="Tabelle 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" type="body"/>
          </p:nvPr>
        </p:nvSpPr>
        <p:spPr>
          <a:xfrm>
            <a:off x="838200" y="2438403"/>
            <a:ext cx="10515600" cy="3545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3" name="Google Shape;53;p27"/>
          <p:cNvCxnSpPr/>
          <p:nvPr/>
        </p:nvCxnSpPr>
        <p:spPr>
          <a:xfrm>
            <a:off x="838200" y="1655523"/>
            <a:ext cx="10515600" cy="0"/>
          </a:xfrm>
          <a:prstGeom prst="straightConnector1">
            <a:avLst/>
          </a:prstGeom>
          <a:noFill/>
          <a:ln cap="flat" cmpd="sng" w="19050">
            <a:solidFill>
              <a:schemeClr val="accent1">
                <a:alpha val="4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" name="Google Shape;54;p27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itat">
  <p:cSld name="Zita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 txBox="1"/>
          <p:nvPr>
            <p:ph type="ctrTitle"/>
          </p:nvPr>
        </p:nvSpPr>
        <p:spPr>
          <a:xfrm>
            <a:off x="653733" y="1679441"/>
            <a:ext cx="10890565" cy="5899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" type="subTitle"/>
          </p:nvPr>
        </p:nvSpPr>
        <p:spPr>
          <a:xfrm>
            <a:off x="2163726" y="2273661"/>
            <a:ext cx="7910623" cy="447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20"/>
              <a:buNone/>
              <a:defRPr/>
            </a:lvl1pPr>
            <a:lvl2pPr lvl="1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lvl="2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lvl="3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lvl="4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8"/>
          <p:cNvSpPr/>
          <p:nvPr/>
        </p:nvSpPr>
        <p:spPr>
          <a:xfrm flipH="1">
            <a:off x="5507004" y="490621"/>
            <a:ext cx="1044472" cy="908544"/>
          </a:xfrm>
          <a:custGeom>
            <a:rect b="b" l="l" r="r" t="t"/>
            <a:pathLst>
              <a:path extrusionOk="0" h="3357396" w="3859699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rgbClr val="303E35">
              <a:alpha val="8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8"/>
          <p:cNvSpPr/>
          <p:nvPr>
            <p:ph idx="2" type="pic"/>
          </p:nvPr>
        </p:nvSpPr>
        <p:spPr>
          <a:xfrm>
            <a:off x="658368" y="3063240"/>
            <a:ext cx="5321808" cy="3154680"/>
          </a:xfrm>
          <a:prstGeom prst="rect">
            <a:avLst/>
          </a:prstGeom>
          <a:solidFill>
            <a:srgbClr val="888888"/>
          </a:solidFill>
          <a:ln>
            <a:noFill/>
          </a:ln>
        </p:spPr>
      </p:sp>
      <p:sp>
        <p:nvSpPr>
          <p:cNvPr id="62" name="Google Shape;62;p28"/>
          <p:cNvSpPr/>
          <p:nvPr>
            <p:ph idx="3" type="pic"/>
          </p:nvPr>
        </p:nvSpPr>
        <p:spPr>
          <a:xfrm>
            <a:off x="6217920" y="3063240"/>
            <a:ext cx="5321808" cy="3154680"/>
          </a:xfrm>
          <a:prstGeom prst="rect">
            <a:avLst/>
          </a:prstGeom>
          <a:solidFill>
            <a:srgbClr val="888888"/>
          </a:solidFill>
          <a:ln>
            <a:noFill/>
          </a:ln>
        </p:spPr>
      </p:sp>
      <p:sp>
        <p:nvSpPr>
          <p:cNvPr id="63" name="Google Shape;63;p28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/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838200" y="1479255"/>
            <a:ext cx="10515600" cy="4190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32003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9" name="Google Shape;69;p29"/>
          <p:cNvCxnSpPr/>
          <p:nvPr/>
        </p:nvCxnSpPr>
        <p:spPr>
          <a:xfrm>
            <a:off x="838200" y="1655523"/>
            <a:ext cx="10515600" cy="0"/>
          </a:xfrm>
          <a:prstGeom prst="straightConnector1">
            <a:avLst/>
          </a:prstGeom>
          <a:noFill/>
          <a:ln cap="flat" cmpd="sng" w="19050">
            <a:solidFill>
              <a:schemeClr val="accent1">
                <a:alpha val="4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p29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eitachse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0"/>
          <p:cNvSpPr txBox="1"/>
          <p:nvPr>
            <p:ph type="title"/>
          </p:nvPr>
        </p:nvSpPr>
        <p:spPr>
          <a:xfrm>
            <a:off x="838200" y="716213"/>
            <a:ext cx="10515600" cy="2212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1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879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57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5" Type="http://schemas.openxmlformats.org/officeDocument/2006/relationships/image" Target="../media/image78.png"/><Relationship Id="rId6" Type="http://schemas.openxmlformats.org/officeDocument/2006/relationships/image" Target="../media/image43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gif"/><Relationship Id="rId4" Type="http://schemas.openxmlformats.org/officeDocument/2006/relationships/image" Target="../media/image49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Relationship Id="rId4" Type="http://schemas.openxmlformats.org/officeDocument/2006/relationships/image" Target="../media/image55.png"/><Relationship Id="rId5" Type="http://schemas.openxmlformats.org/officeDocument/2006/relationships/image" Target="../media/image61.png"/><Relationship Id="rId6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Relationship Id="rId4" Type="http://schemas.openxmlformats.org/officeDocument/2006/relationships/image" Target="../media/image58.png"/><Relationship Id="rId5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Relationship Id="rId4" Type="http://schemas.openxmlformats.org/officeDocument/2006/relationships/image" Target="../media/image60.png"/><Relationship Id="rId5" Type="http://schemas.openxmlformats.org/officeDocument/2006/relationships/image" Target="../media/image64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Relationship Id="rId4" Type="http://schemas.openxmlformats.org/officeDocument/2006/relationships/image" Target="../media/image71.png"/><Relationship Id="rId9" Type="http://schemas.openxmlformats.org/officeDocument/2006/relationships/image" Target="../media/image73.png"/><Relationship Id="rId5" Type="http://schemas.openxmlformats.org/officeDocument/2006/relationships/image" Target="../media/image65.png"/><Relationship Id="rId6" Type="http://schemas.openxmlformats.org/officeDocument/2006/relationships/image" Target="../media/image1.gif"/><Relationship Id="rId7" Type="http://schemas.openxmlformats.org/officeDocument/2006/relationships/image" Target="../media/image67.png"/><Relationship Id="rId8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gif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5" Type="http://schemas.openxmlformats.org/officeDocument/2006/relationships/image" Target="../media/image66.png"/><Relationship Id="rId6" Type="http://schemas.openxmlformats.org/officeDocument/2006/relationships/image" Target="../media/image79.png"/><Relationship Id="rId7" Type="http://schemas.openxmlformats.org/officeDocument/2006/relationships/image" Target="../media/image72.png"/><Relationship Id="rId8" Type="http://schemas.openxmlformats.org/officeDocument/2006/relationships/image" Target="../media/image6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Relationship Id="rId4" Type="http://schemas.openxmlformats.org/officeDocument/2006/relationships/image" Target="../media/image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image" Target="../media/image80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measuringu.com/wp-content/uploads/2017/05/quantitativeusabilitytestonline.pdf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jpg"/><Relationship Id="rId10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Relationship Id="rId4" Type="http://schemas.openxmlformats.org/officeDocument/2006/relationships/image" Target="../media/image2.jpg"/><Relationship Id="rId9" Type="http://schemas.openxmlformats.org/officeDocument/2006/relationships/image" Target="../media/image10.jpg"/><Relationship Id="rId5" Type="http://schemas.openxmlformats.org/officeDocument/2006/relationships/image" Target="../media/image12.jpg"/><Relationship Id="rId6" Type="http://schemas.openxmlformats.org/officeDocument/2006/relationships/image" Target="../media/image5.jpg"/><Relationship Id="rId7" Type="http://schemas.openxmlformats.org/officeDocument/2006/relationships/image" Target="../media/image9.jpg"/><Relationship Id="rId8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Relationship Id="rId4" Type="http://schemas.openxmlformats.org/officeDocument/2006/relationships/image" Target="../media/image20.png"/><Relationship Id="rId9" Type="http://schemas.openxmlformats.org/officeDocument/2006/relationships/image" Target="../media/image17.png"/><Relationship Id="rId5" Type="http://schemas.openxmlformats.org/officeDocument/2006/relationships/image" Target="../media/image7.jp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Relationship Id="rId4" Type="http://schemas.openxmlformats.org/officeDocument/2006/relationships/image" Target="../media/image21.png"/><Relationship Id="rId5" Type="http://schemas.openxmlformats.org/officeDocument/2006/relationships/image" Target="../media/image16.jpg"/><Relationship Id="rId6" Type="http://schemas.openxmlformats.org/officeDocument/2006/relationships/image" Target="../media/image18.jpg"/><Relationship Id="rId7" Type="http://schemas.openxmlformats.org/officeDocument/2006/relationships/image" Target="../media/image26.png"/><Relationship Id="rId8" Type="http://schemas.openxmlformats.org/officeDocument/2006/relationships/image" Target="../media/image63.gif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2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Relationship Id="rId4" Type="http://schemas.openxmlformats.org/officeDocument/2006/relationships/image" Target="../media/image25.png"/><Relationship Id="rId9" Type="http://schemas.openxmlformats.org/officeDocument/2006/relationships/image" Target="../media/image45.png"/><Relationship Id="rId5" Type="http://schemas.openxmlformats.org/officeDocument/2006/relationships/image" Target="../media/image30.png"/><Relationship Id="rId6" Type="http://schemas.openxmlformats.org/officeDocument/2006/relationships/image" Target="../media/image44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Relationship Id="rId4" Type="http://schemas.openxmlformats.org/officeDocument/2006/relationships/image" Target="../media/image16.jp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Relationship Id="rId4" Type="http://schemas.openxmlformats.org/officeDocument/2006/relationships/image" Target="../media/image40.png"/><Relationship Id="rId9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7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Relationship Id="rId8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/>
          <p:nvPr/>
        </p:nvSpPr>
        <p:spPr>
          <a:xfrm>
            <a:off x="3664778" y="917281"/>
            <a:ext cx="4862400" cy="4871100"/>
          </a:xfrm>
          <a:prstGeom prst="rect">
            <a:avLst/>
          </a:pr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4755021" y="4289860"/>
            <a:ext cx="2681937" cy="6373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rgbClr val="CDC9C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 deserve arrays • 09.02.2022 • Final</a:t>
            </a:r>
            <a:endParaRPr b="1" i="0" sz="1800" u="none" cap="none" strike="noStrike">
              <a:solidFill>
                <a:srgbClr val="CDC9C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3875" y="1778402"/>
            <a:ext cx="2324273" cy="234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/>
          <p:nvPr/>
        </p:nvSpPr>
        <p:spPr>
          <a:xfrm>
            <a:off x="3935975" y="1175877"/>
            <a:ext cx="4320000" cy="4353900"/>
          </a:xfrm>
          <a:prstGeom prst="rect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0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8173" y="1653032"/>
            <a:ext cx="2038200" cy="3542100"/>
          </a:xfrm>
          <a:prstGeom prst="roundRect">
            <a:avLst>
              <a:gd fmla="val 4569" name="adj"/>
            </a:avLst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7767" y="1652998"/>
            <a:ext cx="1992600" cy="3538200"/>
          </a:xfrm>
          <a:prstGeom prst="roundRect">
            <a:avLst>
              <a:gd fmla="val 3895" name="adj"/>
            </a:avLst>
          </a:prstGeom>
          <a:noFill/>
          <a:ln>
            <a:noFill/>
          </a:ln>
        </p:spPr>
      </p:pic>
      <p:pic>
        <p:nvPicPr>
          <p:cNvPr id="373" name="Google Shape;37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7323" y="1653005"/>
            <a:ext cx="1992600" cy="3538200"/>
          </a:xfrm>
          <a:prstGeom prst="roundRect">
            <a:avLst>
              <a:gd fmla="val 4193" name="adj"/>
            </a:avLst>
          </a:prstGeom>
          <a:noFill/>
          <a:ln>
            <a:noFill/>
          </a:ln>
        </p:spPr>
      </p:pic>
      <p:pic>
        <p:nvPicPr>
          <p:cNvPr id="374" name="Google Shape;37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06877" y="1655101"/>
            <a:ext cx="2001900" cy="3538200"/>
          </a:xfrm>
          <a:prstGeom prst="roundRect">
            <a:avLst>
              <a:gd fmla="val 3876" name="adj"/>
            </a:avLst>
          </a:prstGeom>
          <a:noFill/>
          <a:ln>
            <a:noFill/>
          </a:ln>
        </p:spPr>
      </p:pic>
      <p:pic>
        <p:nvPicPr>
          <p:cNvPr id="375" name="Google Shape;37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8182" y="1657190"/>
            <a:ext cx="2038200" cy="3625200"/>
          </a:xfrm>
          <a:prstGeom prst="roundRect">
            <a:avLst>
              <a:gd fmla="val 3516" name="adj"/>
            </a:avLst>
          </a:prstGeom>
          <a:noFill/>
          <a:ln>
            <a:noFill/>
          </a:ln>
          <a:effectLst>
            <a:outerShdw blurRad="142875" rotWithShape="0" algn="bl" dir="7500000" dist="76200">
              <a:srgbClr val="303E35">
                <a:alpha val="49803"/>
              </a:srgbClr>
            </a:outerShdw>
          </a:effectLst>
        </p:spPr>
      </p:pic>
      <p:pic>
        <p:nvPicPr>
          <p:cNvPr id="376" name="Google Shape;37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18324" y="1657190"/>
            <a:ext cx="2038200" cy="3625200"/>
          </a:xfrm>
          <a:prstGeom prst="roundRect">
            <a:avLst>
              <a:gd fmla="val 3569" name="adj"/>
            </a:avLst>
          </a:prstGeom>
          <a:noFill/>
          <a:ln>
            <a:noFill/>
          </a:ln>
          <a:effectLst>
            <a:outerShdw blurRad="142875" rotWithShape="0" algn="bl" dir="7500000" dist="76200">
              <a:srgbClr val="303E35">
                <a:alpha val="49803"/>
              </a:srgbClr>
            </a:outerShdw>
          </a:effectLst>
        </p:spPr>
      </p:pic>
      <p:pic>
        <p:nvPicPr>
          <p:cNvPr id="377" name="Google Shape;37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08362" y="1657190"/>
            <a:ext cx="2038200" cy="3625200"/>
          </a:xfrm>
          <a:prstGeom prst="roundRect">
            <a:avLst>
              <a:gd fmla="val 3371" name="adj"/>
            </a:avLst>
          </a:prstGeom>
          <a:noFill/>
          <a:ln>
            <a:noFill/>
          </a:ln>
          <a:effectLst>
            <a:outerShdw blurRad="142875" rotWithShape="0" algn="bl" dir="7500000" dist="76200">
              <a:srgbClr val="303E35">
                <a:alpha val="49803"/>
              </a:srgbClr>
            </a:outerShdw>
          </a:effectLst>
        </p:spPr>
      </p:pic>
      <p:pic>
        <p:nvPicPr>
          <p:cNvPr id="378" name="Google Shape;37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98411" y="1654171"/>
            <a:ext cx="2038200" cy="3625200"/>
          </a:xfrm>
          <a:prstGeom prst="roundRect">
            <a:avLst>
              <a:gd fmla="val 2821" name="adj"/>
            </a:avLst>
          </a:prstGeom>
          <a:noFill/>
          <a:ln>
            <a:noFill/>
          </a:ln>
          <a:effectLst>
            <a:outerShdw blurRad="142875" rotWithShape="0" algn="bl" dir="7500000" dist="76200">
              <a:srgbClr val="303E35">
                <a:alpha val="49803"/>
              </a:srgbClr>
            </a:outerShdw>
          </a:effectLst>
        </p:spPr>
      </p:pic>
      <p:pic>
        <p:nvPicPr>
          <p:cNvPr id="379" name="Google Shape;379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12360" y="2490772"/>
            <a:ext cx="1862675" cy="18626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10"/>
          <p:cNvGrpSpPr/>
          <p:nvPr/>
        </p:nvGrpSpPr>
        <p:grpSpPr>
          <a:xfrm>
            <a:off x="286050" y="945988"/>
            <a:ext cx="1852275" cy="5061738"/>
            <a:chOff x="433650" y="1034750"/>
            <a:chExt cx="1852275" cy="5061738"/>
          </a:xfrm>
        </p:grpSpPr>
        <p:grpSp>
          <p:nvGrpSpPr>
            <p:cNvPr id="381" name="Google Shape;381;p10"/>
            <p:cNvGrpSpPr/>
            <p:nvPr/>
          </p:nvGrpSpPr>
          <p:grpSpPr>
            <a:xfrm>
              <a:off x="433650" y="1034750"/>
              <a:ext cx="809100" cy="4738475"/>
              <a:chOff x="166650" y="952500"/>
              <a:chExt cx="809100" cy="4738475"/>
            </a:xfrm>
          </p:grpSpPr>
          <p:grpSp>
            <p:nvGrpSpPr>
              <p:cNvPr id="382" name="Google Shape;382;p10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383" name="Google Shape;383;p10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84" name="Google Shape;384;p10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III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85" name="Google Shape;385;p10"/>
                <p:cNvSpPr/>
                <p:nvPr/>
              </p:nvSpPr>
              <p:spPr>
                <a:xfrm>
                  <a:off x="384250" y="2501700"/>
                  <a:ext cx="292500" cy="293400"/>
                </a:xfrm>
                <a:prstGeom prst="ellipse">
                  <a:avLst/>
                </a:prstGeom>
                <a:solidFill>
                  <a:srgbClr val="A5D377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7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86" name="Google Shape;386;p10"/>
              <p:cNvSpPr/>
              <p:nvPr/>
            </p:nvSpPr>
            <p:spPr>
              <a:xfrm>
                <a:off x="425500" y="5399375"/>
                <a:ext cx="291600" cy="2916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9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87" name="Google Shape;387;p10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388" name="Google Shape;388;p10"/>
            <p:cNvSpPr txBox="1"/>
            <p:nvPr/>
          </p:nvSpPr>
          <p:spPr>
            <a:xfrm>
              <a:off x="857250" y="2408088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interaction and design framework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9" name="Google Shape;389;p10"/>
            <p:cNvSpPr txBox="1"/>
            <p:nvPr/>
          </p:nvSpPr>
          <p:spPr>
            <a:xfrm>
              <a:off x="1114425" y="3762466"/>
              <a:ext cx="1171500" cy="8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styled prototype + lofi web prototype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0" name="Google Shape;390;p10"/>
            <p:cNvSpPr txBox="1"/>
            <p:nvPr/>
          </p:nvSpPr>
          <p:spPr>
            <a:xfrm>
              <a:off x="933438" y="5158388"/>
              <a:ext cx="1336800" cy="9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qualitative evaluation, understanding users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91" name="Google Shape;391;p10"/>
          <p:cNvSpPr/>
          <p:nvPr/>
        </p:nvSpPr>
        <p:spPr>
          <a:xfrm>
            <a:off x="438450" y="3922063"/>
            <a:ext cx="464700" cy="468600"/>
          </a:xfrm>
          <a:prstGeom prst="ellipse">
            <a:avLst/>
          </a:prstGeom>
          <a:solidFill>
            <a:srgbClr val="A5D37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de-DE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10"/>
          <p:cNvSpPr txBox="1"/>
          <p:nvPr/>
        </p:nvSpPr>
        <p:spPr>
          <a:xfrm>
            <a:off x="5243700" y="858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Styled Figma </a:t>
            </a:r>
            <a:r>
              <a:rPr lang="de-DE" sz="2000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Prototype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 txBox="1"/>
          <p:nvPr/>
        </p:nvSpPr>
        <p:spPr>
          <a:xfrm>
            <a:off x="5243700" y="858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Lofi Web Prototype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1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8173" y="1653032"/>
            <a:ext cx="2038200" cy="3542100"/>
          </a:xfrm>
          <a:prstGeom prst="roundRect">
            <a:avLst>
              <a:gd fmla="val 4569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303E35">
                <a:alpha val="49803"/>
              </a:srgbClr>
            </a:outerShdw>
          </a:effectLst>
        </p:spPr>
      </p:pic>
      <p:pic>
        <p:nvPicPr>
          <p:cNvPr id="401" name="Google Shape;40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7767" y="1652998"/>
            <a:ext cx="1992600" cy="3538200"/>
          </a:xfrm>
          <a:prstGeom prst="roundRect">
            <a:avLst>
              <a:gd fmla="val 3895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303E35">
                <a:alpha val="49803"/>
              </a:srgbClr>
            </a:outerShdw>
          </a:effectLst>
        </p:spPr>
      </p:pic>
      <p:pic>
        <p:nvPicPr>
          <p:cNvPr id="402" name="Google Shape;40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7323" y="1653005"/>
            <a:ext cx="1992600" cy="3538200"/>
          </a:xfrm>
          <a:prstGeom prst="roundRect">
            <a:avLst>
              <a:gd fmla="val 4193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303E35">
                <a:alpha val="49803"/>
              </a:srgbClr>
            </a:outerShdw>
          </a:effectLst>
        </p:spPr>
      </p:pic>
      <p:pic>
        <p:nvPicPr>
          <p:cNvPr id="403" name="Google Shape;40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06877" y="1655101"/>
            <a:ext cx="2001900" cy="3538200"/>
          </a:xfrm>
          <a:prstGeom prst="roundRect">
            <a:avLst>
              <a:gd fmla="val 3876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303E35">
                <a:alpha val="49803"/>
              </a:srgbClr>
            </a:outerShdw>
          </a:effectLst>
        </p:spPr>
      </p:pic>
      <p:pic>
        <p:nvPicPr>
          <p:cNvPr id="404" name="Google Shape;40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16913" y="2889000"/>
            <a:ext cx="2853576" cy="11115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7440000" dist="76200">
              <a:srgbClr val="303E35">
                <a:alpha val="49803"/>
              </a:srgbClr>
            </a:outerShdw>
          </a:effectLst>
        </p:spPr>
      </p:pic>
      <p:grpSp>
        <p:nvGrpSpPr>
          <p:cNvPr id="405" name="Google Shape;405;p11"/>
          <p:cNvGrpSpPr/>
          <p:nvPr/>
        </p:nvGrpSpPr>
        <p:grpSpPr>
          <a:xfrm>
            <a:off x="286050" y="945988"/>
            <a:ext cx="1852275" cy="5061738"/>
            <a:chOff x="433650" y="1034750"/>
            <a:chExt cx="1852275" cy="5061738"/>
          </a:xfrm>
        </p:grpSpPr>
        <p:grpSp>
          <p:nvGrpSpPr>
            <p:cNvPr id="406" name="Google Shape;406;p11"/>
            <p:cNvGrpSpPr/>
            <p:nvPr/>
          </p:nvGrpSpPr>
          <p:grpSpPr>
            <a:xfrm>
              <a:off x="433650" y="1034750"/>
              <a:ext cx="809100" cy="4738475"/>
              <a:chOff x="166650" y="952500"/>
              <a:chExt cx="809100" cy="4738475"/>
            </a:xfrm>
          </p:grpSpPr>
          <p:grpSp>
            <p:nvGrpSpPr>
              <p:cNvPr id="407" name="Google Shape;407;p11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408" name="Google Shape;408;p11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09" name="Google Shape;409;p11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III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10" name="Google Shape;410;p11"/>
                <p:cNvSpPr/>
                <p:nvPr/>
              </p:nvSpPr>
              <p:spPr>
                <a:xfrm>
                  <a:off x="384250" y="2501700"/>
                  <a:ext cx="292500" cy="293400"/>
                </a:xfrm>
                <a:prstGeom prst="ellipse">
                  <a:avLst/>
                </a:prstGeom>
                <a:solidFill>
                  <a:srgbClr val="A5D377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7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11" name="Google Shape;411;p11"/>
              <p:cNvSpPr/>
              <p:nvPr/>
            </p:nvSpPr>
            <p:spPr>
              <a:xfrm>
                <a:off x="425500" y="5399375"/>
                <a:ext cx="291600" cy="2916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9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12" name="Google Shape;412;p11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413" name="Google Shape;413;p11"/>
            <p:cNvSpPr txBox="1"/>
            <p:nvPr/>
          </p:nvSpPr>
          <p:spPr>
            <a:xfrm>
              <a:off x="857250" y="2408088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interaction and design framework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4" name="Google Shape;414;p11"/>
            <p:cNvSpPr txBox="1"/>
            <p:nvPr/>
          </p:nvSpPr>
          <p:spPr>
            <a:xfrm>
              <a:off x="1114425" y="3762466"/>
              <a:ext cx="1171500" cy="8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styled prototype + lofi web prototype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5" name="Google Shape;415;p11"/>
            <p:cNvSpPr txBox="1"/>
            <p:nvPr/>
          </p:nvSpPr>
          <p:spPr>
            <a:xfrm>
              <a:off x="933438" y="5158388"/>
              <a:ext cx="1336800" cy="9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qualitative evaluation, understanding users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16" name="Google Shape;416;p11"/>
          <p:cNvSpPr/>
          <p:nvPr/>
        </p:nvSpPr>
        <p:spPr>
          <a:xfrm>
            <a:off x="438450" y="3922063"/>
            <a:ext cx="464700" cy="468600"/>
          </a:xfrm>
          <a:prstGeom prst="ellipse">
            <a:avLst/>
          </a:prstGeom>
          <a:solidFill>
            <a:srgbClr val="A5D37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de-DE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2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12"/>
          <p:cNvGrpSpPr/>
          <p:nvPr/>
        </p:nvGrpSpPr>
        <p:grpSpPr>
          <a:xfrm>
            <a:off x="286050" y="945988"/>
            <a:ext cx="1988988" cy="5061738"/>
            <a:chOff x="433650" y="1034750"/>
            <a:chExt cx="1988988" cy="5061738"/>
          </a:xfrm>
        </p:grpSpPr>
        <p:grpSp>
          <p:nvGrpSpPr>
            <p:cNvPr id="424" name="Google Shape;424;p12"/>
            <p:cNvGrpSpPr/>
            <p:nvPr/>
          </p:nvGrpSpPr>
          <p:grpSpPr>
            <a:xfrm>
              <a:off x="433650" y="1034750"/>
              <a:ext cx="809100" cy="4521025"/>
              <a:chOff x="166650" y="952500"/>
              <a:chExt cx="809100" cy="4521025"/>
            </a:xfrm>
          </p:grpSpPr>
          <p:grpSp>
            <p:nvGrpSpPr>
              <p:cNvPr id="425" name="Google Shape;425;p12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426" name="Google Shape;426;p12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27" name="Google Shape;427;p12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III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8" name="Google Shape;428;p12"/>
                <p:cNvSpPr/>
                <p:nvPr/>
              </p:nvSpPr>
              <p:spPr>
                <a:xfrm>
                  <a:off x="384250" y="2501700"/>
                  <a:ext cx="292500" cy="293400"/>
                </a:xfrm>
                <a:prstGeom prst="ellipse">
                  <a:avLst/>
                </a:prstGeom>
                <a:solidFill>
                  <a:srgbClr val="A5D377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7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29" name="Google Shape;429;p12"/>
              <p:cNvSpPr/>
              <p:nvPr/>
            </p:nvSpPr>
            <p:spPr>
              <a:xfrm>
                <a:off x="424950" y="3955300"/>
                <a:ext cx="292500" cy="2934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8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30" name="Google Shape;430;p12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431" name="Google Shape;431;p12"/>
            <p:cNvSpPr txBox="1"/>
            <p:nvPr/>
          </p:nvSpPr>
          <p:spPr>
            <a:xfrm>
              <a:off x="857250" y="2408088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interaction and design framework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2" name="Google Shape;432;p12"/>
            <p:cNvSpPr txBox="1"/>
            <p:nvPr/>
          </p:nvSpPr>
          <p:spPr>
            <a:xfrm>
              <a:off x="933450" y="3762466"/>
              <a:ext cx="1171500" cy="8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styled prototype + lofi web prototype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3" name="Google Shape;433;p12"/>
            <p:cNvSpPr txBox="1"/>
            <p:nvPr/>
          </p:nvSpPr>
          <p:spPr>
            <a:xfrm>
              <a:off x="1085838" y="5158388"/>
              <a:ext cx="1336800" cy="9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qualitative evaluation, understanding users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34" name="Google Shape;43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7398" y="1890623"/>
            <a:ext cx="1992600" cy="3554100"/>
          </a:xfrm>
          <a:prstGeom prst="roundRect">
            <a:avLst>
              <a:gd fmla="val 3499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303E35">
                <a:alpha val="49803"/>
              </a:srgbClr>
            </a:outerShdw>
          </a:effectLst>
        </p:spPr>
      </p:pic>
      <p:pic>
        <p:nvPicPr>
          <p:cNvPr id="435" name="Google Shape;43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7809" y="1892725"/>
            <a:ext cx="2038200" cy="3628200"/>
          </a:xfrm>
          <a:prstGeom prst="roundRect">
            <a:avLst>
              <a:gd fmla="val 3182" name="adj"/>
            </a:avLst>
          </a:prstGeom>
          <a:noFill/>
          <a:ln>
            <a:noFill/>
          </a:ln>
          <a:effectLst>
            <a:outerShdw blurRad="142875" rotWithShape="0" algn="bl" dir="7440000" dist="76200">
              <a:srgbClr val="303E35">
                <a:alpha val="49803"/>
              </a:srgbClr>
            </a:outerShdw>
          </a:effectLst>
        </p:spPr>
      </p:pic>
      <p:pic>
        <p:nvPicPr>
          <p:cNvPr id="436" name="Google Shape;43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6976" y="1892725"/>
            <a:ext cx="1992600" cy="3569700"/>
          </a:xfrm>
          <a:prstGeom prst="roundRect">
            <a:avLst>
              <a:gd fmla="val 3743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303E35">
                <a:alpha val="49803"/>
              </a:srgbClr>
            </a:outerShdw>
          </a:effectLst>
        </p:spPr>
      </p:pic>
      <p:sp>
        <p:nvSpPr>
          <p:cNvPr id="437" name="Google Shape;437;p12"/>
          <p:cNvSpPr/>
          <p:nvPr/>
        </p:nvSpPr>
        <p:spPr>
          <a:xfrm>
            <a:off x="7362338" y="1472325"/>
            <a:ext cx="846300" cy="420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2"/>
          <p:cNvSpPr/>
          <p:nvPr/>
        </p:nvSpPr>
        <p:spPr>
          <a:xfrm rot="10800000">
            <a:off x="7362338" y="5587125"/>
            <a:ext cx="846300" cy="4206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2"/>
          <p:cNvSpPr/>
          <p:nvPr/>
        </p:nvSpPr>
        <p:spPr>
          <a:xfrm>
            <a:off x="438450" y="5293663"/>
            <a:ext cx="464700" cy="468600"/>
          </a:xfrm>
          <a:prstGeom prst="ellipse">
            <a:avLst/>
          </a:prstGeom>
          <a:solidFill>
            <a:srgbClr val="A5D37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de-DE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12"/>
          <p:cNvSpPr txBox="1"/>
          <p:nvPr/>
        </p:nvSpPr>
        <p:spPr>
          <a:xfrm>
            <a:off x="3557800" y="1022200"/>
            <a:ext cx="632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2000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Onboarding: fix the sequence &amp; visual appeal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3"/>
          <p:cNvSpPr txBox="1"/>
          <p:nvPr/>
        </p:nvSpPr>
        <p:spPr>
          <a:xfrm>
            <a:off x="4474375" y="1014700"/>
            <a:ext cx="4587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2000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Ordering: Unclear order flow and logic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6" name="Google Shape;4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3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4375" y="1853575"/>
            <a:ext cx="2060100" cy="3667200"/>
          </a:xfrm>
          <a:prstGeom prst="roundRect">
            <a:avLst>
              <a:gd fmla="val 4022" name="adj"/>
            </a:avLst>
          </a:prstGeom>
          <a:noFill/>
          <a:ln>
            <a:noFill/>
          </a:ln>
          <a:effectLst>
            <a:outerShdw blurRad="142875" rotWithShape="0" algn="bl" dir="7500000" dist="76200">
              <a:srgbClr val="303E35">
                <a:alpha val="49803"/>
              </a:srgbClr>
            </a:outerShdw>
          </a:effectLst>
        </p:spPr>
      </p:pic>
      <p:pic>
        <p:nvPicPr>
          <p:cNvPr id="449" name="Google Shape;44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1909" y="1859155"/>
            <a:ext cx="2060100" cy="3656100"/>
          </a:xfrm>
          <a:prstGeom prst="roundRect">
            <a:avLst>
              <a:gd fmla="val 3470" name="adj"/>
            </a:avLst>
          </a:prstGeom>
          <a:noFill/>
          <a:ln>
            <a:noFill/>
          </a:ln>
          <a:effectLst>
            <a:outerShdw blurRad="142875" rotWithShape="0" algn="bl" dir="7500000" dist="76200">
              <a:srgbClr val="303E35">
                <a:alpha val="49803"/>
              </a:srgbClr>
            </a:outerShdw>
          </a:effectLst>
        </p:spPr>
      </p:pic>
      <p:grpSp>
        <p:nvGrpSpPr>
          <p:cNvPr id="450" name="Google Shape;450;p13"/>
          <p:cNvGrpSpPr/>
          <p:nvPr/>
        </p:nvGrpSpPr>
        <p:grpSpPr>
          <a:xfrm>
            <a:off x="286050" y="945988"/>
            <a:ext cx="1988988" cy="5061738"/>
            <a:chOff x="433650" y="1034750"/>
            <a:chExt cx="1988988" cy="5061738"/>
          </a:xfrm>
        </p:grpSpPr>
        <p:grpSp>
          <p:nvGrpSpPr>
            <p:cNvPr id="451" name="Google Shape;451;p13"/>
            <p:cNvGrpSpPr/>
            <p:nvPr/>
          </p:nvGrpSpPr>
          <p:grpSpPr>
            <a:xfrm>
              <a:off x="433650" y="1034750"/>
              <a:ext cx="809100" cy="4521025"/>
              <a:chOff x="166650" y="952500"/>
              <a:chExt cx="809100" cy="4521025"/>
            </a:xfrm>
          </p:grpSpPr>
          <p:grpSp>
            <p:nvGrpSpPr>
              <p:cNvPr id="452" name="Google Shape;452;p13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453" name="Google Shape;453;p13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54" name="Google Shape;454;p13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III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5" name="Google Shape;455;p13"/>
                <p:cNvSpPr/>
                <p:nvPr/>
              </p:nvSpPr>
              <p:spPr>
                <a:xfrm>
                  <a:off x="384250" y="2501700"/>
                  <a:ext cx="292500" cy="293400"/>
                </a:xfrm>
                <a:prstGeom prst="ellipse">
                  <a:avLst/>
                </a:prstGeom>
                <a:solidFill>
                  <a:srgbClr val="A5D377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7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56" name="Google Shape;456;p13"/>
              <p:cNvSpPr/>
              <p:nvPr/>
            </p:nvSpPr>
            <p:spPr>
              <a:xfrm>
                <a:off x="424950" y="3955300"/>
                <a:ext cx="292500" cy="2934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8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57" name="Google Shape;457;p13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458" name="Google Shape;458;p13"/>
            <p:cNvSpPr txBox="1"/>
            <p:nvPr/>
          </p:nvSpPr>
          <p:spPr>
            <a:xfrm>
              <a:off x="857250" y="2408088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interaction and design framework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9" name="Google Shape;459;p13"/>
            <p:cNvSpPr txBox="1"/>
            <p:nvPr/>
          </p:nvSpPr>
          <p:spPr>
            <a:xfrm>
              <a:off x="933450" y="3762466"/>
              <a:ext cx="1171500" cy="8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styled prototype + lofi web prototype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0" name="Google Shape;460;p13"/>
            <p:cNvSpPr txBox="1"/>
            <p:nvPr/>
          </p:nvSpPr>
          <p:spPr>
            <a:xfrm>
              <a:off x="1085838" y="5158388"/>
              <a:ext cx="1336800" cy="9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qualitative evaluation, understanding users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438450" y="5293663"/>
            <a:ext cx="464700" cy="468600"/>
          </a:xfrm>
          <a:prstGeom prst="ellipse">
            <a:avLst/>
          </a:prstGeom>
          <a:solidFill>
            <a:srgbClr val="A5D37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de-DE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4"/>
          <p:cNvSpPr txBox="1"/>
          <p:nvPr/>
        </p:nvSpPr>
        <p:spPr>
          <a:xfrm>
            <a:off x="4474375" y="1010800"/>
            <a:ext cx="4587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2000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General: confirmations or feedback after actions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7" name="Google Shape;4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4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4375" y="1853575"/>
            <a:ext cx="2060100" cy="3682500"/>
          </a:xfrm>
          <a:prstGeom prst="roundRect">
            <a:avLst>
              <a:gd fmla="val 3166" name="adj"/>
            </a:avLst>
          </a:prstGeom>
          <a:noFill/>
          <a:ln>
            <a:noFill/>
          </a:ln>
          <a:effectLst>
            <a:outerShdw blurRad="142875" rotWithShape="0" algn="bl" dir="7500000" dist="76200">
              <a:srgbClr val="303E35">
                <a:alpha val="49803"/>
              </a:srgbClr>
            </a:outerShdw>
          </a:effectLst>
        </p:spPr>
      </p:pic>
      <p:pic>
        <p:nvPicPr>
          <p:cNvPr id="470" name="Google Shape;47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1902" y="1859151"/>
            <a:ext cx="2060100" cy="3652200"/>
          </a:xfrm>
          <a:prstGeom prst="roundRect">
            <a:avLst>
              <a:gd fmla="val 3239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303E35">
                <a:alpha val="49803"/>
              </a:srgbClr>
            </a:outerShdw>
          </a:effectLst>
        </p:spPr>
      </p:pic>
      <p:grpSp>
        <p:nvGrpSpPr>
          <p:cNvPr id="471" name="Google Shape;471;p14"/>
          <p:cNvGrpSpPr/>
          <p:nvPr/>
        </p:nvGrpSpPr>
        <p:grpSpPr>
          <a:xfrm>
            <a:off x="286050" y="945988"/>
            <a:ext cx="1988988" cy="5061738"/>
            <a:chOff x="433650" y="1034750"/>
            <a:chExt cx="1988988" cy="5061738"/>
          </a:xfrm>
        </p:grpSpPr>
        <p:grpSp>
          <p:nvGrpSpPr>
            <p:cNvPr id="472" name="Google Shape;472;p14"/>
            <p:cNvGrpSpPr/>
            <p:nvPr/>
          </p:nvGrpSpPr>
          <p:grpSpPr>
            <a:xfrm>
              <a:off x="433650" y="1034750"/>
              <a:ext cx="809100" cy="4521025"/>
              <a:chOff x="166650" y="952500"/>
              <a:chExt cx="809100" cy="4521025"/>
            </a:xfrm>
          </p:grpSpPr>
          <p:grpSp>
            <p:nvGrpSpPr>
              <p:cNvPr id="473" name="Google Shape;473;p14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474" name="Google Shape;474;p14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75" name="Google Shape;475;p14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III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76" name="Google Shape;476;p14"/>
                <p:cNvSpPr/>
                <p:nvPr/>
              </p:nvSpPr>
              <p:spPr>
                <a:xfrm>
                  <a:off x="384250" y="2501700"/>
                  <a:ext cx="292500" cy="293400"/>
                </a:xfrm>
                <a:prstGeom prst="ellipse">
                  <a:avLst/>
                </a:prstGeom>
                <a:solidFill>
                  <a:srgbClr val="A5D377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7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77" name="Google Shape;477;p14"/>
              <p:cNvSpPr/>
              <p:nvPr/>
            </p:nvSpPr>
            <p:spPr>
              <a:xfrm>
                <a:off x="424950" y="3955300"/>
                <a:ext cx="292500" cy="2934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8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78" name="Google Shape;478;p14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479" name="Google Shape;479;p14"/>
            <p:cNvSpPr txBox="1"/>
            <p:nvPr/>
          </p:nvSpPr>
          <p:spPr>
            <a:xfrm>
              <a:off x="857250" y="2408088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interaction and design framework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0" name="Google Shape;480;p14"/>
            <p:cNvSpPr txBox="1"/>
            <p:nvPr/>
          </p:nvSpPr>
          <p:spPr>
            <a:xfrm>
              <a:off x="933450" y="3762466"/>
              <a:ext cx="1171500" cy="8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styled prototype + lofi web prototype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1" name="Google Shape;481;p14"/>
            <p:cNvSpPr txBox="1"/>
            <p:nvPr/>
          </p:nvSpPr>
          <p:spPr>
            <a:xfrm>
              <a:off x="1085838" y="5158388"/>
              <a:ext cx="1336800" cy="9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qualitative evaluation, understanding users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82" name="Google Shape;482;p14"/>
          <p:cNvSpPr/>
          <p:nvPr/>
        </p:nvSpPr>
        <p:spPr>
          <a:xfrm>
            <a:off x="438450" y="5293663"/>
            <a:ext cx="464700" cy="468600"/>
          </a:xfrm>
          <a:prstGeom prst="ellipse">
            <a:avLst/>
          </a:prstGeom>
          <a:solidFill>
            <a:srgbClr val="A5D37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de-DE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5"/>
          <p:cNvPicPr preferRelativeResize="0"/>
          <p:nvPr/>
        </p:nvPicPr>
        <p:blipFill rotWithShape="1">
          <a:blip r:embed="rId3">
            <a:alphaModFix/>
          </a:blip>
          <a:srcRect b="5369" l="0" r="0" t="3164"/>
          <a:stretch/>
        </p:blipFill>
        <p:spPr>
          <a:xfrm>
            <a:off x="4770755" y="1635077"/>
            <a:ext cx="1998000" cy="3556500"/>
          </a:xfrm>
          <a:prstGeom prst="roundRect">
            <a:avLst>
              <a:gd fmla="val 4623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303E35">
                <a:alpha val="49803"/>
              </a:srgbClr>
            </a:outerShdw>
          </a:effectLst>
        </p:spPr>
      </p:pic>
      <p:pic>
        <p:nvPicPr>
          <p:cNvPr id="488" name="Google Shape;488;p15"/>
          <p:cNvPicPr preferRelativeResize="0"/>
          <p:nvPr/>
        </p:nvPicPr>
        <p:blipFill rotWithShape="1">
          <a:blip r:embed="rId4">
            <a:alphaModFix amt="93000"/>
          </a:blip>
          <a:srcRect b="0" l="0" r="0" t="0"/>
          <a:stretch/>
        </p:blipFill>
        <p:spPr>
          <a:xfrm>
            <a:off x="6967498" y="1635046"/>
            <a:ext cx="1998000" cy="3556500"/>
          </a:xfrm>
          <a:prstGeom prst="roundRect">
            <a:avLst>
              <a:gd fmla="val 5911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000000">
                <a:alpha val="49803"/>
              </a:srgbClr>
            </a:outerShdw>
          </a:effectLst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64242" y="1635076"/>
            <a:ext cx="1998000" cy="3556500"/>
          </a:xfrm>
          <a:prstGeom prst="roundRect">
            <a:avLst>
              <a:gd fmla="val 5116" name="adj"/>
            </a:avLst>
          </a:prstGeom>
          <a:noFill/>
          <a:ln>
            <a:noFill/>
          </a:ln>
          <a:effectLst>
            <a:outerShdw blurRad="142875" rotWithShape="0" algn="bl" dir="7440000" dist="76200">
              <a:srgbClr val="303E35">
                <a:alpha val="50000"/>
              </a:srgbClr>
            </a:outerShdw>
          </a:effectLst>
        </p:spPr>
      </p:pic>
      <p:pic>
        <p:nvPicPr>
          <p:cNvPr id="490" name="Google Shape;49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5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74011" y="1635046"/>
            <a:ext cx="1998000" cy="3556500"/>
          </a:xfrm>
          <a:prstGeom prst="roundRect">
            <a:avLst>
              <a:gd fmla="val 7223" name="adj"/>
            </a:avLst>
          </a:prstGeom>
          <a:noFill/>
          <a:ln>
            <a:noFill/>
          </a:ln>
          <a:effectLst>
            <a:outerShdw blurRad="142875" rotWithShape="0" algn="bl" dir="7380000" dist="76200">
              <a:srgbClr val="303E35">
                <a:alpha val="49803"/>
              </a:srgbClr>
            </a:outerShdw>
          </a:effectLst>
        </p:spPr>
      </p:pic>
      <p:pic>
        <p:nvPicPr>
          <p:cNvPr id="493" name="Google Shape;49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7512" y="1635052"/>
            <a:ext cx="1998000" cy="3556500"/>
          </a:xfrm>
          <a:prstGeom prst="roundRect">
            <a:avLst>
              <a:gd fmla="val 4365" name="adj"/>
            </a:avLst>
          </a:prstGeom>
          <a:noFill/>
          <a:ln>
            <a:noFill/>
          </a:ln>
          <a:effectLst>
            <a:outerShdw blurRad="142875" rotWithShape="0" algn="bl" dir="7440000" dist="76200">
              <a:srgbClr val="303E35">
                <a:alpha val="49800"/>
              </a:srgbClr>
            </a:outerShdw>
          </a:effectLst>
        </p:spPr>
      </p:pic>
      <p:pic>
        <p:nvPicPr>
          <p:cNvPr id="494" name="Google Shape;49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4000" y="1635050"/>
            <a:ext cx="1998000" cy="3556500"/>
          </a:xfrm>
          <a:prstGeom prst="roundRect">
            <a:avLst>
              <a:gd fmla="val 4684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303E35">
                <a:alpha val="49800"/>
              </a:srgbClr>
            </a:outerShdw>
          </a:effectLst>
        </p:spPr>
      </p:pic>
      <p:pic>
        <p:nvPicPr>
          <p:cNvPr id="495" name="Google Shape;495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64250" y="1635075"/>
            <a:ext cx="1998000" cy="3556500"/>
          </a:xfrm>
          <a:prstGeom prst="roundRect">
            <a:avLst>
              <a:gd fmla="val 5115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303E35">
                <a:alpha val="41000"/>
              </a:srgbClr>
            </a:outerShdw>
          </a:effectLst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11">
            <a:alphaModFix/>
          </a:blip>
          <a:srcRect b="6777" l="0" r="0" t="2609"/>
          <a:stretch/>
        </p:blipFill>
        <p:spPr>
          <a:xfrm>
            <a:off x="4770750" y="1634900"/>
            <a:ext cx="1998000" cy="3556800"/>
          </a:xfrm>
          <a:prstGeom prst="roundRect">
            <a:avLst>
              <a:gd fmla="val 5432" name="adj"/>
            </a:avLst>
          </a:prstGeom>
          <a:noFill/>
          <a:ln>
            <a:noFill/>
          </a:ln>
          <a:effectLst>
            <a:outerShdw blurRad="142875" rotWithShape="0" algn="bl" dir="7440000" dist="76200">
              <a:srgbClr val="303E35">
                <a:alpha val="49800"/>
              </a:srgbClr>
            </a:outerShdw>
          </a:effectLst>
        </p:spPr>
      </p:pic>
      <p:sp>
        <p:nvSpPr>
          <p:cNvPr id="497" name="Google Shape;497;p15"/>
          <p:cNvSpPr txBox="1"/>
          <p:nvPr/>
        </p:nvSpPr>
        <p:spPr>
          <a:xfrm>
            <a:off x="2574000" y="5406150"/>
            <a:ext cx="199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Paper II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5"/>
          <p:cNvSpPr txBox="1"/>
          <p:nvPr/>
        </p:nvSpPr>
        <p:spPr>
          <a:xfrm>
            <a:off x="4770750" y="5406150"/>
            <a:ext cx="199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 App I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5"/>
          <p:cNvSpPr txBox="1"/>
          <p:nvPr/>
        </p:nvSpPr>
        <p:spPr>
          <a:xfrm>
            <a:off x="6967500" y="5406150"/>
            <a:ext cx="199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 App II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9164250" y="5406150"/>
            <a:ext cx="199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Final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15"/>
          <p:cNvGrpSpPr/>
          <p:nvPr/>
        </p:nvGrpSpPr>
        <p:grpSpPr>
          <a:xfrm>
            <a:off x="286050" y="945988"/>
            <a:ext cx="1672050" cy="2137988"/>
            <a:chOff x="433650" y="1034750"/>
            <a:chExt cx="1672050" cy="2137988"/>
          </a:xfrm>
        </p:grpSpPr>
        <p:grpSp>
          <p:nvGrpSpPr>
            <p:cNvPr id="502" name="Google Shape;502;p15"/>
            <p:cNvGrpSpPr/>
            <p:nvPr/>
          </p:nvGrpSpPr>
          <p:grpSpPr>
            <a:xfrm>
              <a:off x="433650" y="1034750"/>
              <a:ext cx="809100" cy="1939725"/>
              <a:chOff x="166650" y="952500"/>
              <a:chExt cx="809100" cy="1939725"/>
            </a:xfrm>
          </p:grpSpPr>
          <p:grpSp>
            <p:nvGrpSpPr>
              <p:cNvPr id="503" name="Google Shape;503;p15"/>
              <p:cNvGrpSpPr/>
              <p:nvPr/>
            </p:nvGrpSpPr>
            <p:grpSpPr>
              <a:xfrm>
                <a:off x="304200" y="1372200"/>
                <a:ext cx="534000" cy="1520025"/>
                <a:chOff x="264900" y="1362675"/>
                <a:chExt cx="534000" cy="1520025"/>
              </a:xfrm>
            </p:grpSpPr>
            <p:cxnSp>
              <p:nvCxnSpPr>
                <p:cNvPr id="504" name="Google Shape;504;p15"/>
                <p:cNvCxnSpPr>
                  <a:endCxn id="505" idx="4"/>
                </p:cNvCxnSpPr>
                <p:nvPr/>
              </p:nvCxnSpPr>
              <p:spPr>
                <a:xfrm flipH="1">
                  <a:off x="530500" y="1745400"/>
                  <a:ext cx="3000" cy="1137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06" name="Google Shape;506;p15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lang="de-DE" sz="2000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</a:t>
                  </a: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V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05" name="Google Shape;505;p15"/>
                <p:cNvSpPr/>
                <p:nvPr/>
              </p:nvSpPr>
              <p:spPr>
                <a:xfrm>
                  <a:off x="298150" y="2414100"/>
                  <a:ext cx="464700" cy="468600"/>
                </a:xfrm>
                <a:prstGeom prst="ellipse">
                  <a:avLst/>
                </a:prstGeom>
                <a:solidFill>
                  <a:srgbClr val="A5D377"/>
                </a:solidFill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10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07" name="Google Shape;507;p15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08" name="Google Shape;508;p15"/>
            <p:cNvSpPr txBox="1"/>
            <p:nvPr/>
          </p:nvSpPr>
          <p:spPr>
            <a:xfrm>
              <a:off x="1085100" y="2474938"/>
              <a:ext cx="10206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de-DE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HiFi Web Prototype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6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6"/>
          <p:cNvSpPr txBox="1"/>
          <p:nvPr/>
        </p:nvSpPr>
        <p:spPr>
          <a:xfrm>
            <a:off x="2596975" y="6394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83D0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6" name="Google Shape;516;p16"/>
          <p:cNvSpPr txBox="1"/>
          <p:nvPr/>
        </p:nvSpPr>
        <p:spPr>
          <a:xfrm>
            <a:off x="2749375" y="7918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de-DE" sz="3200" u="none" cap="none" strike="noStrike">
                <a:solidFill>
                  <a:srgbClr val="83D0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Quantitative Evaluation</a:t>
            </a:r>
            <a:endParaRPr b="1" i="0" sz="3200" u="none" cap="none" strike="noStrike">
              <a:solidFill>
                <a:srgbClr val="83D0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7" name="Google Shape;517;p16"/>
          <p:cNvSpPr txBox="1"/>
          <p:nvPr/>
        </p:nvSpPr>
        <p:spPr>
          <a:xfrm>
            <a:off x="2833200" y="1721025"/>
            <a:ext cx="85206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de-DE" sz="18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 scores at least 80 in the SUS [</a:t>
            </a:r>
            <a:r>
              <a:rPr b="1" lang="de-DE" sz="1835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de-DE" sz="18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b="1" i="0" sz="183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b="1" i="0" sz="1835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16"/>
          <p:cNvSpPr txBox="1"/>
          <p:nvPr/>
        </p:nvSpPr>
        <p:spPr>
          <a:xfrm>
            <a:off x="2833200" y="2463125"/>
            <a:ext cx="85206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5"/>
              <a:buFont typeface="Arial"/>
              <a:buNone/>
            </a:pPr>
            <a:r>
              <a:rPr b="1" i="0" lang="de-DE" sz="18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Task completion rate of 90% for ordering food [</a:t>
            </a:r>
            <a:r>
              <a:rPr b="1" lang="de-DE" sz="1835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i="0" lang="de-DE" sz="18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b="1" i="0" sz="183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b="1" i="0" sz="1835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16"/>
          <p:cNvSpPr txBox="1"/>
          <p:nvPr/>
        </p:nvSpPr>
        <p:spPr>
          <a:xfrm>
            <a:off x="2833200" y="2792700"/>
            <a:ext cx="85206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5"/>
              <a:buFont typeface="Arial"/>
              <a:buNone/>
            </a:pPr>
            <a:r>
              <a:t/>
            </a:r>
            <a:endParaRPr b="1" i="0" sz="1835" u="none" cap="none" strike="noStrike">
              <a:solidFill>
                <a:srgbClr val="83D06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5"/>
              <a:buFont typeface="Arial"/>
              <a:buNone/>
            </a:pPr>
            <a:r>
              <a:rPr b="1" i="0" lang="de-DE" sz="18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number of errors per task is not higher than 0.66</a:t>
            </a:r>
            <a:endParaRPr b="1" i="0" sz="183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b="1" i="0" sz="1835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16"/>
          <p:cNvSpPr txBox="1"/>
          <p:nvPr/>
        </p:nvSpPr>
        <p:spPr>
          <a:xfrm>
            <a:off x="2833200" y="3826075"/>
            <a:ext cx="85206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5"/>
              <a:buFont typeface="Arial"/>
              <a:buNone/>
            </a:pPr>
            <a:r>
              <a:rPr b="1" i="0" lang="de-DE" sz="18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Users remember at least 80% of the total features after completing the tasks</a:t>
            </a:r>
            <a:endParaRPr b="1" i="0" sz="183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5"/>
              <a:buFont typeface="Arial"/>
              <a:buNone/>
            </a:pPr>
            <a:r>
              <a:t/>
            </a:r>
            <a:endParaRPr b="1" i="0" sz="1835" u="none" cap="none" strike="noStrike">
              <a:solidFill>
                <a:srgbClr val="83D06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b="1" i="0" sz="1835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16"/>
          <p:cNvSpPr txBox="1"/>
          <p:nvPr/>
        </p:nvSpPr>
        <p:spPr>
          <a:xfrm>
            <a:off x="2833200" y="4473725"/>
            <a:ext cx="7971000" cy="1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5"/>
              <a:buFont typeface="Arial"/>
              <a:buNone/>
            </a:pPr>
            <a:r>
              <a:rPr b="1" i="0" lang="de-DE" sz="18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average number of clicks must not deviate from the best case by more than 2 clicks</a:t>
            </a:r>
            <a:endParaRPr b="1" i="0" sz="183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5"/>
              <a:buFont typeface="Arial"/>
              <a:buNone/>
            </a:pPr>
            <a:r>
              <a:t/>
            </a:r>
            <a:endParaRPr b="1" i="0" sz="1835" u="none" cap="none" strike="noStrike">
              <a:solidFill>
                <a:srgbClr val="83D06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b="1" i="0" sz="1835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16"/>
          <p:cNvSpPr txBox="1"/>
          <p:nvPr/>
        </p:nvSpPr>
        <p:spPr>
          <a:xfrm>
            <a:off x="2833200" y="5353350"/>
            <a:ext cx="8520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5"/>
              <a:buFont typeface="Arial"/>
              <a:buNone/>
            </a:pPr>
            <a:r>
              <a:rPr b="1" i="0" lang="de-DE" sz="18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user is able to order a previously determined dish within 15 seconds, starting on the home screen until the order is placed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5"/>
              <a:buFont typeface="Arial"/>
              <a:buNone/>
            </a:pPr>
            <a:r>
              <a:t/>
            </a:r>
            <a:endParaRPr b="1" i="0" sz="1835" u="none" cap="none" strike="noStrike">
              <a:solidFill>
                <a:srgbClr val="83D06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b="1" i="0" sz="1835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3" name="Google Shape;523;p16"/>
          <p:cNvCxnSpPr/>
          <p:nvPr/>
        </p:nvCxnSpPr>
        <p:spPr>
          <a:xfrm>
            <a:off x="9448225" y="1599325"/>
            <a:ext cx="834300" cy="8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4" name="Google Shape;5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5150" y="1713750"/>
            <a:ext cx="453550" cy="4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8225" y="2463125"/>
            <a:ext cx="453550" cy="4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94675" y="3144592"/>
            <a:ext cx="453550" cy="4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04200" y="4713792"/>
            <a:ext cx="453550" cy="4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00250" y="3863750"/>
            <a:ext cx="453550" cy="4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00250" y="5615500"/>
            <a:ext cx="453550" cy="45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16"/>
          <p:cNvGrpSpPr/>
          <p:nvPr/>
        </p:nvGrpSpPr>
        <p:grpSpPr>
          <a:xfrm>
            <a:off x="286050" y="945988"/>
            <a:ext cx="1672050" cy="2137988"/>
            <a:chOff x="433650" y="1034750"/>
            <a:chExt cx="1672050" cy="2137988"/>
          </a:xfrm>
        </p:grpSpPr>
        <p:grpSp>
          <p:nvGrpSpPr>
            <p:cNvPr id="531" name="Google Shape;531;p16"/>
            <p:cNvGrpSpPr/>
            <p:nvPr/>
          </p:nvGrpSpPr>
          <p:grpSpPr>
            <a:xfrm>
              <a:off x="433650" y="1034750"/>
              <a:ext cx="809100" cy="1939725"/>
              <a:chOff x="166650" y="952500"/>
              <a:chExt cx="809100" cy="1939725"/>
            </a:xfrm>
          </p:grpSpPr>
          <p:grpSp>
            <p:nvGrpSpPr>
              <p:cNvPr id="532" name="Google Shape;532;p16"/>
              <p:cNvGrpSpPr/>
              <p:nvPr/>
            </p:nvGrpSpPr>
            <p:grpSpPr>
              <a:xfrm>
                <a:off x="304200" y="1372200"/>
                <a:ext cx="534000" cy="1520025"/>
                <a:chOff x="264900" y="1362675"/>
                <a:chExt cx="534000" cy="1520025"/>
              </a:xfrm>
            </p:grpSpPr>
            <p:cxnSp>
              <p:nvCxnSpPr>
                <p:cNvPr id="533" name="Google Shape;533;p16"/>
                <p:cNvCxnSpPr>
                  <a:endCxn id="534" idx="4"/>
                </p:cNvCxnSpPr>
                <p:nvPr/>
              </p:nvCxnSpPr>
              <p:spPr>
                <a:xfrm flipH="1">
                  <a:off x="530500" y="1745400"/>
                  <a:ext cx="3000" cy="1137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35" name="Google Shape;535;p16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V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34" name="Google Shape;534;p16"/>
                <p:cNvSpPr/>
                <p:nvPr/>
              </p:nvSpPr>
              <p:spPr>
                <a:xfrm>
                  <a:off x="298150" y="2414100"/>
                  <a:ext cx="464700" cy="468600"/>
                </a:xfrm>
                <a:prstGeom prst="ellipse">
                  <a:avLst/>
                </a:prstGeom>
                <a:solidFill>
                  <a:srgbClr val="A5D377"/>
                </a:solidFill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1</a:t>
                  </a:r>
                  <a:r>
                    <a:rPr b="1" lang="de-DE" sz="1000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1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36" name="Google Shape;536;p16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37" name="Google Shape;537;p16"/>
            <p:cNvSpPr txBox="1"/>
            <p:nvPr/>
          </p:nvSpPr>
          <p:spPr>
            <a:xfrm>
              <a:off x="1085100" y="2474938"/>
              <a:ext cx="10206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Final Evaluation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7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7"/>
          <p:cNvSpPr txBox="1"/>
          <p:nvPr/>
        </p:nvSpPr>
        <p:spPr>
          <a:xfrm>
            <a:off x="2749375" y="7918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de-DE" sz="32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Results</a:t>
            </a:r>
            <a:endParaRPr b="1" i="0" sz="32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5" name="Google Shape;545;p17"/>
          <p:cNvSpPr txBox="1"/>
          <p:nvPr/>
        </p:nvSpPr>
        <p:spPr>
          <a:xfrm>
            <a:off x="2833200" y="1721025"/>
            <a:ext cx="85206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de-DE" sz="21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 should be easier and faster to use for novice users</a:t>
            </a:r>
            <a:endParaRPr b="1" i="0" sz="213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b="1" i="0" sz="213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de-DE" sz="21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Prevention of unnecessary clicks</a:t>
            </a:r>
            <a:endParaRPr b="1" i="0" sz="213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b="1" i="0" sz="2135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de-DE" sz="21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Less features might improve memorability of important </a:t>
            </a:r>
            <a:r>
              <a:rPr b="1" i="0" lang="de-DE" sz="2135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 b="1" i="0" sz="2135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de-DE" sz="1835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endParaRPr b="1" i="0" sz="1835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46" name="Google Shape;546;p17"/>
          <p:cNvGrpSpPr/>
          <p:nvPr/>
        </p:nvGrpSpPr>
        <p:grpSpPr>
          <a:xfrm>
            <a:off x="286050" y="945988"/>
            <a:ext cx="1672050" cy="2137988"/>
            <a:chOff x="433650" y="1034750"/>
            <a:chExt cx="1672050" cy="2137988"/>
          </a:xfrm>
        </p:grpSpPr>
        <p:grpSp>
          <p:nvGrpSpPr>
            <p:cNvPr id="547" name="Google Shape;547;p17"/>
            <p:cNvGrpSpPr/>
            <p:nvPr/>
          </p:nvGrpSpPr>
          <p:grpSpPr>
            <a:xfrm>
              <a:off x="433650" y="1034750"/>
              <a:ext cx="809100" cy="1939725"/>
              <a:chOff x="166650" y="952500"/>
              <a:chExt cx="809100" cy="1939725"/>
            </a:xfrm>
          </p:grpSpPr>
          <p:grpSp>
            <p:nvGrpSpPr>
              <p:cNvPr id="548" name="Google Shape;548;p17"/>
              <p:cNvGrpSpPr/>
              <p:nvPr/>
            </p:nvGrpSpPr>
            <p:grpSpPr>
              <a:xfrm>
                <a:off x="304200" y="1372200"/>
                <a:ext cx="534000" cy="1520025"/>
                <a:chOff x="264900" y="1362675"/>
                <a:chExt cx="534000" cy="1520025"/>
              </a:xfrm>
            </p:grpSpPr>
            <p:cxnSp>
              <p:nvCxnSpPr>
                <p:cNvPr id="549" name="Google Shape;549;p17"/>
                <p:cNvCxnSpPr>
                  <a:endCxn id="550" idx="4"/>
                </p:cNvCxnSpPr>
                <p:nvPr/>
              </p:nvCxnSpPr>
              <p:spPr>
                <a:xfrm flipH="1">
                  <a:off x="530500" y="1745400"/>
                  <a:ext cx="3000" cy="1137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51" name="Google Shape;551;p17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V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0" name="Google Shape;550;p17"/>
                <p:cNvSpPr/>
                <p:nvPr/>
              </p:nvSpPr>
              <p:spPr>
                <a:xfrm>
                  <a:off x="298150" y="2414100"/>
                  <a:ext cx="464700" cy="468600"/>
                </a:xfrm>
                <a:prstGeom prst="ellipse">
                  <a:avLst/>
                </a:prstGeom>
                <a:solidFill>
                  <a:srgbClr val="A5D377"/>
                </a:solidFill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1</a:t>
                  </a:r>
                  <a:r>
                    <a:rPr b="1" lang="de-DE" sz="1000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1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52" name="Google Shape;552;p17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53" name="Google Shape;553;p17"/>
            <p:cNvSpPr txBox="1"/>
            <p:nvPr/>
          </p:nvSpPr>
          <p:spPr>
            <a:xfrm>
              <a:off x="1085100" y="2474938"/>
              <a:ext cx="10206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Final Evaluation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8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60" name="Google Shape;560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1990" cy="6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1" name="Google Shape;561;p18"/>
            <p:cNvGrpSpPr/>
            <p:nvPr/>
          </p:nvGrpSpPr>
          <p:grpSpPr>
            <a:xfrm>
              <a:off x="0" y="2714938"/>
              <a:ext cx="12192000" cy="932825"/>
              <a:chOff x="0" y="2967300"/>
              <a:chExt cx="12192000" cy="932825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2976725"/>
                <a:ext cx="12192000" cy="9234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2512800" y="2967300"/>
                <a:ext cx="71664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0"/>
                  <a:buFont typeface="Arial"/>
                  <a:buNone/>
                </a:pPr>
                <a:r>
                  <a:rPr b="1" i="0" lang="de-DE" sz="6000" u="none" cap="none" strike="noStrike">
                    <a:solidFill>
                      <a:srgbClr val="5FBD00"/>
                    </a:solidFill>
                    <a:highlight>
                      <a:srgbClr val="000000"/>
                    </a:highlight>
                    <a:latin typeface="Arial"/>
                    <a:ea typeface="Arial"/>
                    <a:cs typeface="Arial"/>
                    <a:sym typeface="Arial"/>
                  </a:rPr>
                  <a:t>PLEASE STAND BY</a:t>
                </a:r>
                <a:endParaRPr b="1" i="0" sz="6000" u="none" cap="none" strike="noStrike">
                  <a:solidFill>
                    <a:srgbClr val="5FBD00"/>
                  </a:solidFill>
                  <a:highlight>
                    <a:srgbClr val="0000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64" name="Google Shape;564;p18"/>
          <p:cNvGrpSpPr/>
          <p:nvPr/>
        </p:nvGrpSpPr>
        <p:grpSpPr>
          <a:xfrm>
            <a:off x="325963" y="323988"/>
            <a:ext cx="2845062" cy="529212"/>
            <a:chOff x="325963" y="323988"/>
            <a:chExt cx="2845062" cy="529212"/>
          </a:xfrm>
        </p:grpSpPr>
        <p:sp>
          <p:nvSpPr>
            <p:cNvPr id="565" name="Google Shape;565;p18"/>
            <p:cNvSpPr txBox="1"/>
            <p:nvPr/>
          </p:nvSpPr>
          <p:spPr>
            <a:xfrm>
              <a:off x="955225" y="324000"/>
              <a:ext cx="2215800" cy="5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 fontScale="92500"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/>
                <a:buNone/>
              </a:pPr>
              <a:r>
                <a:rPr b="1" i="0" lang="de-DE" sz="18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Prototype Live Demo</a:t>
              </a:r>
              <a:endParaRPr b="1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325963" y="323988"/>
              <a:ext cx="534000" cy="529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567" name="Google Shape;56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9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9"/>
          <p:cNvSpPr/>
          <p:nvPr/>
        </p:nvSpPr>
        <p:spPr>
          <a:xfrm>
            <a:off x="3935975" y="1175877"/>
            <a:ext cx="4320000" cy="4353900"/>
          </a:xfrm>
          <a:prstGeom prst="rect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de-DE" sz="5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Discussion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9"/>
          <p:cNvSpPr/>
          <p:nvPr/>
        </p:nvSpPr>
        <p:spPr>
          <a:xfrm>
            <a:off x="3664728" y="917306"/>
            <a:ext cx="4862400" cy="4871100"/>
          </a:xfrm>
          <a:prstGeom prst="rect">
            <a:avLst/>
          </a:pr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/>
          <p:nvPr/>
        </p:nvSpPr>
        <p:spPr>
          <a:xfrm>
            <a:off x="3053376" y="378198"/>
            <a:ext cx="3081600" cy="6101700"/>
          </a:xfrm>
          <a:prstGeom prst="rect">
            <a:avLst/>
          </a:pr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3053363" y="392800"/>
            <a:ext cx="3086100" cy="60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4">
            <a:alphaModFix/>
          </a:blip>
          <a:srcRect b="0" l="39301" r="0" t="0"/>
          <a:stretch/>
        </p:blipFill>
        <p:spPr>
          <a:xfrm>
            <a:off x="6139475" y="392738"/>
            <a:ext cx="2854248" cy="60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5287" y="2130359"/>
            <a:ext cx="2557800" cy="25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"/>
          <p:cNvSpPr/>
          <p:nvPr/>
        </p:nvSpPr>
        <p:spPr>
          <a:xfrm>
            <a:off x="3053363" y="392800"/>
            <a:ext cx="3086100" cy="60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0"/>
          <p:cNvSpPr txBox="1"/>
          <p:nvPr/>
        </p:nvSpPr>
        <p:spPr>
          <a:xfrm>
            <a:off x="2749375" y="7918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de-DE" sz="32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Sources</a:t>
            </a:r>
            <a:endParaRPr b="1" i="0" sz="3200" u="none" cap="none" strike="noStrike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82" name="Google Shape;582;p20"/>
          <p:cNvSpPr txBox="1"/>
          <p:nvPr/>
        </p:nvSpPr>
        <p:spPr>
          <a:xfrm>
            <a:off x="2833200" y="1721025"/>
            <a:ext cx="85206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[1] </a:t>
            </a:r>
            <a:r>
              <a:rPr lang="de-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Statista. (2022, 7. Februar). </a:t>
            </a:r>
            <a:r>
              <a:rPr i="1" lang="de-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Android und iOS - Marktanteile am Absatz in Deutschland bis 2021 | Statista</a:t>
            </a:r>
            <a:r>
              <a:rPr lang="de-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[2] </a:t>
            </a:r>
            <a:r>
              <a:rPr lang="de-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Bangor, Aaron; Kortum, Philip T.; Miller, James T. (2008): An Empirical Evaluation of the System Usability Scale. In: </a:t>
            </a:r>
            <a:r>
              <a:rPr i="1" lang="de-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International Journal of Human-Computer Interaction </a:t>
            </a:r>
            <a:r>
              <a:rPr lang="de-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24 (6), S. 574–594. DOI: 10.1080/10447310802205776.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791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[3] Sauro, J. (2010). A practical guide to measuring usability. </a:t>
            </a:r>
            <a:r>
              <a:rPr lang="de-DE" sz="12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https://measuringu.com/wp-content/uploads/2017/05/quantitativeusabilitytestonline.pdf</a:t>
            </a:r>
            <a:endParaRPr b="1" sz="2235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b="1" i="0" sz="1835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2033539" y="2507651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</a:pPr>
            <a:r>
              <a:rPr b="0" i="0" lang="de-DE" sz="3400" u="none" cap="none" strike="noStrike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What's on th</a:t>
            </a:r>
            <a:r>
              <a:rPr b="0" i="0" lang="de-DE" sz="3400" u="none" cap="none" strike="noStrike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e menu?</a:t>
            </a:r>
            <a:endParaRPr b="0" i="0" sz="3400" u="none" cap="none" strike="noStrike">
              <a:solidFill>
                <a:srgbClr val="E6E5E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4">
            <a:alphaModFix/>
          </a:blip>
          <a:srcRect b="0" l="21849" r="21850" t="0"/>
          <a:stretch/>
        </p:blipFill>
        <p:spPr>
          <a:xfrm>
            <a:off x="3253389" y="948375"/>
            <a:ext cx="1828800" cy="182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 rotWithShape="1">
          <a:blip r:embed="rId5">
            <a:alphaModFix/>
          </a:blip>
          <a:srcRect b="9099" l="0" r="0" t="24233"/>
          <a:stretch/>
        </p:blipFill>
        <p:spPr>
          <a:xfrm>
            <a:off x="5177008" y="948375"/>
            <a:ext cx="1828800" cy="182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0" name="Google Shape;170;p3"/>
          <p:cNvPicPr preferRelativeResize="0"/>
          <p:nvPr/>
        </p:nvPicPr>
        <p:blipFill rotWithShape="1">
          <a:blip r:embed="rId6">
            <a:alphaModFix/>
          </a:blip>
          <a:srcRect b="11110" l="33915" r="6842" t="0"/>
          <a:stretch/>
        </p:blipFill>
        <p:spPr>
          <a:xfrm>
            <a:off x="2127484" y="2492351"/>
            <a:ext cx="1828800" cy="182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1" name="Google Shape;171;p3"/>
          <p:cNvPicPr preferRelativeResize="0"/>
          <p:nvPr/>
        </p:nvPicPr>
        <p:blipFill rotWithShape="1">
          <a:blip r:embed="rId7">
            <a:alphaModFix/>
          </a:blip>
          <a:srcRect b="-49" l="0" r="36175" t="-40"/>
          <a:stretch/>
        </p:blipFill>
        <p:spPr>
          <a:xfrm>
            <a:off x="5177007" y="4080801"/>
            <a:ext cx="1828800" cy="182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8">
            <a:alphaModFix/>
          </a:blip>
          <a:srcRect b="0" l="27661" r="13092" t="11111"/>
          <a:stretch/>
        </p:blipFill>
        <p:spPr>
          <a:xfrm>
            <a:off x="7100647" y="948375"/>
            <a:ext cx="1828800" cy="182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3" name="Google Shape;173;p3"/>
          <p:cNvPicPr preferRelativeResize="0"/>
          <p:nvPr/>
        </p:nvPicPr>
        <p:blipFill rotWithShape="1">
          <a:blip r:embed="rId9">
            <a:alphaModFix/>
          </a:blip>
          <a:srcRect b="0" l="23854" r="9397" t="0"/>
          <a:stretch/>
        </p:blipFill>
        <p:spPr>
          <a:xfrm>
            <a:off x="7100639" y="4080801"/>
            <a:ext cx="1828800" cy="182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4" name="Google Shape;174;p3"/>
          <p:cNvPicPr preferRelativeResize="0"/>
          <p:nvPr/>
        </p:nvPicPr>
        <p:blipFill rotWithShape="1">
          <a:blip r:embed="rId10">
            <a:alphaModFix/>
          </a:blip>
          <a:srcRect b="0" l="11870" r="21364" t="0"/>
          <a:stretch/>
        </p:blipFill>
        <p:spPr>
          <a:xfrm>
            <a:off x="8226528" y="2492351"/>
            <a:ext cx="1828800" cy="182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5" name="Google Shape;175;p3"/>
          <p:cNvPicPr preferRelativeResize="0"/>
          <p:nvPr/>
        </p:nvPicPr>
        <p:blipFill rotWithShape="1">
          <a:blip r:embed="rId11">
            <a:alphaModFix/>
          </a:blip>
          <a:srcRect b="0" l="10766" r="22521" t="0"/>
          <a:stretch/>
        </p:blipFill>
        <p:spPr>
          <a:xfrm>
            <a:off x="3253397" y="4080801"/>
            <a:ext cx="1828800" cy="18288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6" name="Google Shape;176;p3"/>
          <p:cNvGrpSpPr/>
          <p:nvPr/>
        </p:nvGrpSpPr>
        <p:grpSpPr>
          <a:xfrm>
            <a:off x="286050" y="945988"/>
            <a:ext cx="1747500" cy="4966025"/>
            <a:chOff x="433650" y="1034750"/>
            <a:chExt cx="1747500" cy="4966025"/>
          </a:xfrm>
        </p:grpSpPr>
        <p:grpSp>
          <p:nvGrpSpPr>
            <p:cNvPr id="177" name="Google Shape;177;p3"/>
            <p:cNvGrpSpPr/>
            <p:nvPr/>
          </p:nvGrpSpPr>
          <p:grpSpPr>
            <a:xfrm>
              <a:off x="433650" y="1034750"/>
              <a:ext cx="809100" cy="4744000"/>
              <a:chOff x="166650" y="952500"/>
              <a:chExt cx="809100" cy="4744000"/>
            </a:xfrm>
          </p:grpSpPr>
          <p:grpSp>
            <p:nvGrpSpPr>
              <p:cNvPr id="178" name="Google Shape;178;p3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179" name="Google Shape;179;p3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80" name="Google Shape;180;p3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81" name="Google Shape;181;p3"/>
              <p:cNvSpPr/>
              <p:nvPr/>
            </p:nvSpPr>
            <p:spPr>
              <a:xfrm>
                <a:off x="424950" y="3955300"/>
                <a:ext cx="292500" cy="2934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2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424950" y="5403100"/>
                <a:ext cx="292500" cy="2934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3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83" name="Google Shape;183;p3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84" name="Google Shape;184;p3"/>
            <p:cNvSpPr txBox="1"/>
            <p:nvPr/>
          </p:nvSpPr>
          <p:spPr>
            <a:xfrm>
              <a:off x="876600" y="2543287"/>
              <a:ext cx="12654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ideas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5" name="Google Shape;185;p3"/>
            <p:cNvSpPr txBox="1"/>
            <p:nvPr/>
          </p:nvSpPr>
          <p:spPr>
            <a:xfrm>
              <a:off x="1009650" y="3879250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user goals, personas and scenarios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6" name="Google Shape;186;p3"/>
            <p:cNvSpPr txBox="1"/>
            <p:nvPr/>
          </p:nvSpPr>
          <p:spPr>
            <a:xfrm>
              <a:off x="1009650" y="5336575"/>
              <a:ext cx="9144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paper prototype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7" name="Google Shape;187;p3"/>
          <p:cNvSpPr/>
          <p:nvPr/>
        </p:nvSpPr>
        <p:spPr>
          <a:xfrm>
            <a:off x="456850" y="2417113"/>
            <a:ext cx="464700" cy="468600"/>
          </a:xfrm>
          <a:prstGeom prst="ellipse">
            <a:avLst/>
          </a:prstGeom>
          <a:solidFill>
            <a:srgbClr val="A5D37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de-DE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2596975" y="6394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de-DE" sz="3200" u="none" cap="none" strike="noStrike">
                <a:solidFill>
                  <a:srgbClr val="83D0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table for three, please</a:t>
            </a:r>
            <a:endParaRPr b="1" i="0" sz="3200" u="none" cap="none" strike="noStrike">
              <a:solidFill>
                <a:srgbClr val="83D0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95" name="Google Shape;195;p4"/>
          <p:cNvGrpSpPr/>
          <p:nvPr/>
        </p:nvGrpSpPr>
        <p:grpSpPr>
          <a:xfrm>
            <a:off x="2597051" y="1667006"/>
            <a:ext cx="2520072" cy="4326124"/>
            <a:chOff x="2292175" y="1666950"/>
            <a:chExt cx="2160000" cy="3708000"/>
          </a:xfrm>
        </p:grpSpPr>
        <p:sp>
          <p:nvSpPr>
            <p:cNvPr id="196" name="Google Shape;196;p4"/>
            <p:cNvSpPr/>
            <p:nvPr/>
          </p:nvSpPr>
          <p:spPr>
            <a:xfrm>
              <a:off x="2292175" y="1666950"/>
              <a:ext cx="2160000" cy="3708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" name="Google Shape;197;p4"/>
            <p:cNvPicPr preferRelativeResize="0"/>
            <p:nvPr/>
          </p:nvPicPr>
          <p:blipFill rotWithShape="1">
            <a:blip r:embed="rId4">
              <a:alphaModFix/>
            </a:blip>
            <a:srcRect b="5377" l="1923" r="1884" t="10054"/>
            <a:stretch/>
          </p:blipFill>
          <p:spPr>
            <a:xfrm>
              <a:off x="2472175" y="4308600"/>
              <a:ext cx="1799999" cy="83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72175" y="1828963"/>
              <a:ext cx="1800000" cy="1800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199" name="Google Shape;199;p4"/>
            <p:cNvSpPr txBox="1"/>
            <p:nvPr/>
          </p:nvSpPr>
          <p:spPr>
            <a:xfrm>
              <a:off x="2457775" y="3628975"/>
              <a:ext cx="18288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Mary </a:t>
              </a:r>
              <a:endParaRPr b="1" i="0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de-DE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Golden Oldie</a:t>
              </a:r>
              <a:endPara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0" name="Google Shape;200;p4"/>
          <p:cNvGrpSpPr/>
          <p:nvPr/>
        </p:nvGrpSpPr>
        <p:grpSpPr>
          <a:xfrm>
            <a:off x="8829404" y="1667006"/>
            <a:ext cx="2520072" cy="4326124"/>
            <a:chOff x="9133900" y="1666950"/>
            <a:chExt cx="2160000" cy="3708000"/>
          </a:xfrm>
        </p:grpSpPr>
        <p:sp>
          <p:nvSpPr>
            <p:cNvPr id="201" name="Google Shape;201;p4"/>
            <p:cNvSpPr/>
            <p:nvPr/>
          </p:nvSpPr>
          <p:spPr>
            <a:xfrm>
              <a:off x="9133900" y="1666950"/>
              <a:ext cx="2160000" cy="3708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2" name="Google Shape;202;p4"/>
            <p:cNvPicPr preferRelativeResize="0"/>
            <p:nvPr/>
          </p:nvPicPr>
          <p:blipFill rotWithShape="1">
            <a:blip r:embed="rId6">
              <a:alphaModFix/>
            </a:blip>
            <a:srcRect b="7112" l="2191" r="2940" t="10372"/>
            <a:stretch/>
          </p:blipFill>
          <p:spPr>
            <a:xfrm>
              <a:off x="9342725" y="4317588"/>
              <a:ext cx="1799999" cy="81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4"/>
            <p:cNvPicPr preferRelativeResize="0"/>
            <p:nvPr/>
          </p:nvPicPr>
          <p:blipFill rotWithShape="1">
            <a:blip r:embed="rId7">
              <a:alphaModFix/>
            </a:blip>
            <a:srcRect b="14338" l="0" r="0" t="0"/>
            <a:stretch/>
          </p:blipFill>
          <p:spPr>
            <a:xfrm>
              <a:off x="9313898" y="1828984"/>
              <a:ext cx="1800000" cy="1800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204" name="Google Shape;204;p4"/>
            <p:cNvSpPr txBox="1"/>
            <p:nvPr/>
          </p:nvSpPr>
          <p:spPr>
            <a:xfrm>
              <a:off x="9299493" y="3628975"/>
              <a:ext cx="18288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Luna </a:t>
              </a:r>
              <a:endParaRPr b="1" i="0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de-DE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Social Butterfly</a:t>
              </a:r>
              <a:endPara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5" name="Google Shape;205;p4"/>
          <p:cNvGrpSpPr/>
          <p:nvPr/>
        </p:nvGrpSpPr>
        <p:grpSpPr>
          <a:xfrm>
            <a:off x="5713228" y="1667006"/>
            <a:ext cx="2520072" cy="4326124"/>
            <a:chOff x="5713038" y="1666950"/>
            <a:chExt cx="2160000" cy="3708000"/>
          </a:xfrm>
        </p:grpSpPr>
        <p:sp>
          <p:nvSpPr>
            <p:cNvPr id="206" name="Google Shape;206;p4"/>
            <p:cNvSpPr/>
            <p:nvPr/>
          </p:nvSpPr>
          <p:spPr>
            <a:xfrm>
              <a:off x="5713038" y="1666950"/>
              <a:ext cx="2160000" cy="3708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" name="Google Shape;207;p4"/>
            <p:cNvPicPr preferRelativeResize="0"/>
            <p:nvPr/>
          </p:nvPicPr>
          <p:blipFill rotWithShape="1">
            <a:blip r:embed="rId8">
              <a:alphaModFix/>
            </a:blip>
            <a:srcRect b="16622" l="0" r="0" t="16616"/>
            <a:stretch/>
          </p:blipFill>
          <p:spPr>
            <a:xfrm>
              <a:off x="5907439" y="1828963"/>
              <a:ext cx="1800000" cy="1800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208" name="Google Shape;208;p4"/>
            <p:cNvSpPr txBox="1"/>
            <p:nvPr/>
          </p:nvSpPr>
          <p:spPr>
            <a:xfrm>
              <a:off x="5878638" y="3628975"/>
              <a:ext cx="18288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de-DE" sz="15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Jens </a:t>
              </a:r>
              <a:endParaRPr b="1" i="0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de-DE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Digital Introvert</a:t>
              </a:r>
              <a:endParaRPr b="1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09" name="Google Shape;209;p4"/>
            <p:cNvPicPr preferRelativeResize="0"/>
            <p:nvPr/>
          </p:nvPicPr>
          <p:blipFill rotWithShape="1">
            <a:blip r:embed="rId9">
              <a:alphaModFix/>
            </a:blip>
            <a:srcRect b="7601" l="3001" r="2613" t="8499"/>
            <a:stretch/>
          </p:blipFill>
          <p:spPr>
            <a:xfrm>
              <a:off x="5893038" y="4310400"/>
              <a:ext cx="1800000" cy="82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4"/>
          <p:cNvGrpSpPr/>
          <p:nvPr/>
        </p:nvGrpSpPr>
        <p:grpSpPr>
          <a:xfrm>
            <a:off x="286050" y="945988"/>
            <a:ext cx="1890675" cy="4966025"/>
            <a:chOff x="433650" y="1034750"/>
            <a:chExt cx="1890675" cy="4966025"/>
          </a:xfrm>
        </p:grpSpPr>
        <p:grpSp>
          <p:nvGrpSpPr>
            <p:cNvPr id="211" name="Google Shape;211;p4"/>
            <p:cNvGrpSpPr/>
            <p:nvPr/>
          </p:nvGrpSpPr>
          <p:grpSpPr>
            <a:xfrm>
              <a:off x="433650" y="1034750"/>
              <a:ext cx="809100" cy="4744000"/>
              <a:chOff x="166650" y="952500"/>
              <a:chExt cx="809100" cy="4744000"/>
            </a:xfrm>
          </p:grpSpPr>
          <p:grpSp>
            <p:nvGrpSpPr>
              <p:cNvPr id="212" name="Google Shape;212;p4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213" name="Google Shape;213;p4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14" name="Google Shape;214;p4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15" name="Google Shape;215;p4"/>
                <p:cNvSpPr/>
                <p:nvPr/>
              </p:nvSpPr>
              <p:spPr>
                <a:xfrm>
                  <a:off x="384250" y="2501700"/>
                  <a:ext cx="292500" cy="293400"/>
                </a:xfrm>
                <a:prstGeom prst="ellipse">
                  <a:avLst/>
                </a:prstGeom>
                <a:solidFill>
                  <a:srgbClr val="A5D377"/>
                </a:solidFill>
                <a:ln>
                  <a:noFill/>
                </a:ln>
              </p:spPr>
              <p:txBody>
                <a:bodyPr anchorCtr="0" anchor="ctr" bIns="91425" lIns="61200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1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16" name="Google Shape;216;p4"/>
              <p:cNvSpPr/>
              <p:nvPr/>
            </p:nvSpPr>
            <p:spPr>
              <a:xfrm>
                <a:off x="424950" y="5403100"/>
                <a:ext cx="292500" cy="2934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61200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3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7" name="Google Shape;217;p4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18" name="Google Shape;218;p4"/>
            <p:cNvSpPr txBox="1"/>
            <p:nvPr/>
          </p:nvSpPr>
          <p:spPr>
            <a:xfrm>
              <a:off x="933450" y="2543287"/>
              <a:ext cx="845400" cy="4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ideas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9" name="Google Shape;219;p4"/>
            <p:cNvSpPr txBox="1"/>
            <p:nvPr/>
          </p:nvSpPr>
          <p:spPr>
            <a:xfrm>
              <a:off x="1152825" y="3884450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user goals, personas and scenarios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" name="Google Shape;220;p4"/>
            <p:cNvSpPr txBox="1"/>
            <p:nvPr/>
          </p:nvSpPr>
          <p:spPr>
            <a:xfrm>
              <a:off x="1009650" y="5336575"/>
              <a:ext cx="9144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paper prototype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21" name="Google Shape;221;p4"/>
          <p:cNvSpPr/>
          <p:nvPr/>
        </p:nvSpPr>
        <p:spPr>
          <a:xfrm>
            <a:off x="456850" y="3941113"/>
            <a:ext cx="464700" cy="468600"/>
          </a:xfrm>
          <a:prstGeom prst="ellipse">
            <a:avLst/>
          </a:prstGeom>
          <a:solidFill>
            <a:srgbClr val="A5D37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de-DE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8952" y="1827195"/>
            <a:ext cx="1800000" cy="32036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29" name="Google Shape;229;p5"/>
          <p:cNvPicPr preferRelativeResize="0"/>
          <p:nvPr/>
        </p:nvPicPr>
        <p:blipFill rotWithShape="1">
          <a:blip r:embed="rId5">
            <a:alphaModFix/>
          </a:blip>
          <a:srcRect b="4790" l="0" r="0" t="4800"/>
          <a:stretch/>
        </p:blipFill>
        <p:spPr>
          <a:xfrm>
            <a:off x="4087456" y="1827150"/>
            <a:ext cx="1800000" cy="3203700"/>
          </a:xfrm>
          <a:prstGeom prst="roundRect">
            <a:avLst>
              <a:gd fmla="val 722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30" name="Google Shape;230;p5"/>
          <p:cNvPicPr preferRelativeResize="0"/>
          <p:nvPr/>
        </p:nvPicPr>
        <p:blipFill rotWithShape="1">
          <a:blip r:embed="rId6">
            <a:alphaModFix/>
          </a:blip>
          <a:srcRect b="4228" l="0" r="0" t="4220"/>
          <a:stretch/>
        </p:blipFill>
        <p:spPr>
          <a:xfrm>
            <a:off x="8001787" y="1827150"/>
            <a:ext cx="1800000" cy="3203700"/>
          </a:xfrm>
          <a:prstGeom prst="roundRect">
            <a:avLst>
              <a:gd fmla="val 3846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31" name="Google Shape;23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0291" y="1827150"/>
            <a:ext cx="1800000" cy="3203700"/>
          </a:xfrm>
          <a:prstGeom prst="roundRect">
            <a:avLst>
              <a:gd fmla="val 7558" name="adj"/>
            </a:avLst>
          </a:prstGeom>
          <a:noFill/>
          <a:ln>
            <a:noFill/>
          </a:ln>
        </p:spPr>
      </p:pic>
      <p:sp>
        <p:nvSpPr>
          <p:cNvPr id="232" name="Google Shape;232;p5"/>
          <p:cNvSpPr txBox="1"/>
          <p:nvPr/>
        </p:nvSpPr>
        <p:spPr>
          <a:xfrm>
            <a:off x="2596975" y="6394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de-DE" sz="3200" u="none" cap="none" strike="noStrike">
                <a:solidFill>
                  <a:srgbClr val="83D0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Are you ready to order?</a:t>
            </a:r>
            <a:endParaRPr b="1" i="0" sz="3200" u="none" cap="none" strike="noStrike">
              <a:solidFill>
                <a:srgbClr val="83D0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33" name="Google Shape;233;p5"/>
          <p:cNvGrpSpPr/>
          <p:nvPr/>
        </p:nvGrpSpPr>
        <p:grpSpPr>
          <a:xfrm>
            <a:off x="286050" y="952488"/>
            <a:ext cx="1747500" cy="5013650"/>
            <a:chOff x="433650" y="1034750"/>
            <a:chExt cx="1747500" cy="5013650"/>
          </a:xfrm>
        </p:grpSpPr>
        <p:grpSp>
          <p:nvGrpSpPr>
            <p:cNvPr id="234" name="Google Shape;234;p5"/>
            <p:cNvGrpSpPr/>
            <p:nvPr/>
          </p:nvGrpSpPr>
          <p:grpSpPr>
            <a:xfrm>
              <a:off x="433650" y="1034750"/>
              <a:ext cx="809100" cy="4521025"/>
              <a:chOff x="166650" y="952500"/>
              <a:chExt cx="809100" cy="4521025"/>
            </a:xfrm>
          </p:grpSpPr>
          <p:grpSp>
            <p:nvGrpSpPr>
              <p:cNvPr id="235" name="Google Shape;235;p5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236" name="Google Shape;236;p5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37" name="Google Shape;237;p5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8" name="Google Shape;238;p5"/>
                <p:cNvSpPr/>
                <p:nvPr/>
              </p:nvSpPr>
              <p:spPr>
                <a:xfrm>
                  <a:off x="384250" y="2501700"/>
                  <a:ext cx="292500" cy="293400"/>
                </a:xfrm>
                <a:prstGeom prst="ellipse">
                  <a:avLst/>
                </a:prstGeom>
                <a:solidFill>
                  <a:srgbClr val="A5D377"/>
                </a:solidFill>
                <a:ln>
                  <a:noFill/>
                </a:ln>
              </p:spPr>
              <p:txBody>
                <a:bodyPr anchorCtr="0" anchor="ctr" bIns="91425" lIns="61200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1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39" name="Google Shape;239;p5"/>
              <p:cNvSpPr/>
              <p:nvPr/>
            </p:nvSpPr>
            <p:spPr>
              <a:xfrm>
                <a:off x="424950" y="3955300"/>
                <a:ext cx="292500" cy="2934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61200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2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0" name="Google Shape;240;p5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41" name="Google Shape;241;p5"/>
            <p:cNvSpPr txBox="1"/>
            <p:nvPr/>
          </p:nvSpPr>
          <p:spPr>
            <a:xfrm>
              <a:off x="1009650" y="3879250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user goals, personas and scenarios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2" name="Google Shape;242;p5"/>
            <p:cNvSpPr txBox="1"/>
            <p:nvPr/>
          </p:nvSpPr>
          <p:spPr>
            <a:xfrm>
              <a:off x="1105200" y="5384200"/>
              <a:ext cx="9144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paper prototype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43" name="Google Shape;243;p5"/>
          <p:cNvSpPr/>
          <p:nvPr/>
        </p:nvSpPr>
        <p:spPr>
          <a:xfrm>
            <a:off x="438450" y="5369863"/>
            <a:ext cx="464700" cy="468600"/>
          </a:xfrm>
          <a:prstGeom prst="ellipse">
            <a:avLst/>
          </a:prstGeom>
          <a:solidFill>
            <a:srgbClr val="A5D37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de-DE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4622" y="1827000"/>
            <a:ext cx="1800000" cy="3204000"/>
          </a:xfrm>
          <a:prstGeom prst="roundRect">
            <a:avLst>
              <a:gd fmla="val 5281" name="adj"/>
            </a:avLst>
          </a:prstGeom>
          <a:noFill/>
          <a:ln>
            <a:noFill/>
          </a:ln>
        </p:spPr>
      </p:pic>
      <p:sp>
        <p:nvSpPr>
          <p:cNvPr id="245" name="Google Shape;245;p5"/>
          <p:cNvSpPr txBox="1"/>
          <p:nvPr/>
        </p:nvSpPr>
        <p:spPr>
          <a:xfrm>
            <a:off x="785850" y="2454525"/>
            <a:ext cx="845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ideas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6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6"/>
          <p:cNvGrpSpPr/>
          <p:nvPr/>
        </p:nvGrpSpPr>
        <p:grpSpPr>
          <a:xfrm>
            <a:off x="286050" y="945988"/>
            <a:ext cx="1747500" cy="4966025"/>
            <a:chOff x="433650" y="1034750"/>
            <a:chExt cx="1747500" cy="4966025"/>
          </a:xfrm>
        </p:grpSpPr>
        <p:grpSp>
          <p:nvGrpSpPr>
            <p:cNvPr id="253" name="Google Shape;253;p6"/>
            <p:cNvGrpSpPr/>
            <p:nvPr/>
          </p:nvGrpSpPr>
          <p:grpSpPr>
            <a:xfrm>
              <a:off x="433650" y="1034750"/>
              <a:ext cx="809100" cy="4738475"/>
              <a:chOff x="166650" y="952500"/>
              <a:chExt cx="809100" cy="4738475"/>
            </a:xfrm>
          </p:grpSpPr>
          <p:grpSp>
            <p:nvGrpSpPr>
              <p:cNvPr id="254" name="Google Shape;254;p6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255" name="Google Shape;255;p6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56" name="Google Shape;256;p6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57" name="Google Shape;257;p6"/>
                <p:cNvSpPr/>
                <p:nvPr/>
              </p:nvSpPr>
              <p:spPr>
                <a:xfrm>
                  <a:off x="298150" y="2414100"/>
                  <a:ext cx="464700" cy="468600"/>
                </a:xfrm>
                <a:prstGeom prst="ellipse">
                  <a:avLst/>
                </a:prstGeom>
                <a:solidFill>
                  <a:srgbClr val="A5D377"/>
                </a:solidFill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4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58" name="Google Shape;258;p6"/>
              <p:cNvSpPr/>
              <p:nvPr/>
            </p:nvSpPr>
            <p:spPr>
              <a:xfrm>
                <a:off x="424950" y="3955300"/>
                <a:ext cx="292500" cy="2934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5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425500" y="5399375"/>
                <a:ext cx="291600" cy="2916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6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60" name="Google Shape;260;p6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61" name="Google Shape;261;p6"/>
            <p:cNvSpPr txBox="1"/>
            <p:nvPr/>
          </p:nvSpPr>
          <p:spPr>
            <a:xfrm>
              <a:off x="1085100" y="2474938"/>
              <a:ext cx="10206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Usability Heuristics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2" name="Google Shape;262;p6"/>
            <p:cNvSpPr txBox="1"/>
            <p:nvPr/>
          </p:nvSpPr>
          <p:spPr>
            <a:xfrm>
              <a:off x="1009650" y="3879250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Functional Requirements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3" name="Google Shape;263;p6"/>
            <p:cNvSpPr txBox="1"/>
            <p:nvPr/>
          </p:nvSpPr>
          <p:spPr>
            <a:xfrm>
              <a:off x="1009650" y="5336575"/>
              <a:ext cx="9144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Heuristic Evaluation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64" name="Google Shape;264;p6"/>
          <p:cNvPicPr preferRelativeResize="0"/>
          <p:nvPr/>
        </p:nvPicPr>
        <p:blipFill rotWithShape="1">
          <a:blip r:embed="rId4">
            <a:alphaModFix/>
          </a:blip>
          <a:srcRect b="26147" l="0" r="0" t="11550"/>
          <a:stretch/>
        </p:blipFill>
        <p:spPr>
          <a:xfrm>
            <a:off x="3188175" y="1408497"/>
            <a:ext cx="1768500" cy="2165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65" name="Google Shape;265;p6"/>
          <p:cNvPicPr preferRelativeResize="0"/>
          <p:nvPr/>
        </p:nvPicPr>
        <p:blipFill rotWithShape="1">
          <a:blip r:embed="rId5">
            <a:alphaModFix/>
          </a:blip>
          <a:srcRect b="0" l="14118" r="0" t="0"/>
          <a:stretch/>
        </p:blipFill>
        <p:spPr>
          <a:xfrm>
            <a:off x="4374350" y="1344000"/>
            <a:ext cx="2213425" cy="100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66" name="Google Shape;266;p6"/>
          <p:cNvPicPr preferRelativeResize="0"/>
          <p:nvPr/>
        </p:nvPicPr>
        <p:blipFill rotWithShape="1">
          <a:blip r:embed="rId6">
            <a:alphaModFix/>
          </a:blip>
          <a:srcRect b="25816" l="0" r="0" t="23254"/>
          <a:stretch/>
        </p:blipFill>
        <p:spPr>
          <a:xfrm>
            <a:off x="7211375" y="1332754"/>
            <a:ext cx="2320800" cy="2316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67" name="Google Shape;267;p6"/>
          <p:cNvPicPr preferRelativeResize="0"/>
          <p:nvPr/>
        </p:nvPicPr>
        <p:blipFill rotWithShape="1">
          <a:blip r:embed="rId7">
            <a:alphaModFix/>
          </a:blip>
          <a:srcRect b="0" l="16450" r="0" t="0"/>
          <a:stretch/>
        </p:blipFill>
        <p:spPr>
          <a:xfrm>
            <a:off x="9326899" y="2041600"/>
            <a:ext cx="2153350" cy="755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68" name="Google Shape;268;p6"/>
          <p:cNvSpPr/>
          <p:nvPr/>
        </p:nvSpPr>
        <p:spPr>
          <a:xfrm>
            <a:off x="8578200" y="1909850"/>
            <a:ext cx="685800" cy="622500"/>
          </a:xfrm>
          <a:prstGeom prst="ellipse">
            <a:avLst/>
          </a:prstGeom>
          <a:noFill/>
          <a:ln cap="flat" cmpd="sng" w="38100">
            <a:solidFill>
              <a:srgbClr val="83D0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6"/>
          <p:cNvPicPr preferRelativeResize="0"/>
          <p:nvPr/>
        </p:nvPicPr>
        <p:blipFill rotWithShape="1">
          <a:blip r:embed="rId8">
            <a:alphaModFix/>
          </a:blip>
          <a:srcRect b="19945" l="0" r="0" t="23946"/>
          <a:stretch/>
        </p:blipFill>
        <p:spPr>
          <a:xfrm>
            <a:off x="3135200" y="4044475"/>
            <a:ext cx="1821600" cy="2074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70" name="Google Shape;270;p6"/>
          <p:cNvPicPr preferRelativeResize="0"/>
          <p:nvPr/>
        </p:nvPicPr>
        <p:blipFill rotWithShape="1">
          <a:blip r:embed="rId9">
            <a:alphaModFix/>
          </a:blip>
          <a:srcRect b="37621" l="0" r="0" t="14862"/>
          <a:stretch/>
        </p:blipFill>
        <p:spPr>
          <a:xfrm>
            <a:off x="7211200" y="3978900"/>
            <a:ext cx="2967300" cy="262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1" name="Google Shape;271;p6"/>
          <p:cNvPicPr preferRelativeResize="0"/>
          <p:nvPr/>
        </p:nvPicPr>
        <p:blipFill rotWithShape="1">
          <a:blip r:embed="rId10">
            <a:alphaModFix/>
          </a:blip>
          <a:srcRect b="0" l="16450" r="0" t="0"/>
          <a:stretch/>
        </p:blipFill>
        <p:spPr>
          <a:xfrm>
            <a:off x="4603550" y="3747600"/>
            <a:ext cx="2153350" cy="76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72" name="Google Shape;272;p6"/>
          <p:cNvPicPr preferRelativeResize="0"/>
          <p:nvPr/>
        </p:nvPicPr>
        <p:blipFill rotWithShape="1">
          <a:blip r:embed="rId11">
            <a:alphaModFix/>
          </a:blip>
          <a:srcRect b="0" l="16450" r="0" t="0"/>
          <a:stretch/>
        </p:blipFill>
        <p:spPr>
          <a:xfrm>
            <a:off x="9390950" y="3793050"/>
            <a:ext cx="2153350" cy="859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73" name="Google Shape;273;p6"/>
          <p:cNvSpPr/>
          <p:nvPr/>
        </p:nvSpPr>
        <p:spPr>
          <a:xfrm>
            <a:off x="4572000" y="4690525"/>
            <a:ext cx="464700" cy="468600"/>
          </a:xfrm>
          <a:prstGeom prst="ellipse">
            <a:avLst/>
          </a:prstGeom>
          <a:noFill/>
          <a:ln cap="flat" cmpd="sng" w="38100">
            <a:solidFill>
              <a:srgbClr val="83D0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6"/>
          <p:cNvPicPr preferRelativeResize="0"/>
          <p:nvPr/>
        </p:nvPicPr>
        <p:blipFill rotWithShape="1">
          <a:blip r:embed="rId12">
            <a:alphaModFix/>
          </a:blip>
          <a:srcRect b="0" l="18467" r="0" t="0"/>
          <a:stretch/>
        </p:blipFill>
        <p:spPr>
          <a:xfrm>
            <a:off x="9326900" y="1081700"/>
            <a:ext cx="2101450" cy="80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75" name="Google Shape;275;p6"/>
          <p:cNvSpPr txBox="1"/>
          <p:nvPr/>
        </p:nvSpPr>
        <p:spPr>
          <a:xfrm>
            <a:off x="2596975" y="6394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de-DE" sz="3200" u="none" cap="none" strike="noStrike">
                <a:solidFill>
                  <a:srgbClr val="83D0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Usability Heuristics Applied</a:t>
            </a:r>
            <a:endParaRPr b="1" i="0" sz="3200" u="none" cap="none" strike="noStrike">
              <a:solidFill>
                <a:srgbClr val="83D0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2596975" y="6394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de-DE" sz="3200" u="none" cap="none" strike="noStrike">
                <a:solidFill>
                  <a:srgbClr val="83D0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Requirements that sparked a change</a:t>
            </a:r>
            <a:endParaRPr b="1" i="0" sz="3200" u="none" cap="none" strike="noStrike">
              <a:solidFill>
                <a:srgbClr val="83D0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3" name="Google Shape;283;p7"/>
          <p:cNvSpPr txBox="1"/>
          <p:nvPr/>
        </p:nvSpPr>
        <p:spPr>
          <a:xfrm>
            <a:off x="2596975" y="1763913"/>
            <a:ext cx="57225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de-DE" sz="2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Main functions accessible with one click</a:t>
            </a:r>
            <a:endParaRPr b="0" i="0" sz="2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de-DE" sz="2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Current status visible at all times</a:t>
            </a:r>
            <a:endParaRPr b="0" i="0" sz="2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de-DE" sz="2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 can order within 15 seconds</a:t>
            </a:r>
            <a:endParaRPr b="0" i="0" sz="2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de-DE" sz="2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Accessible to all users</a:t>
            </a:r>
            <a:endParaRPr b="0" i="0" sz="2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84" name="Google Shape;284;p7"/>
          <p:cNvGrpSpPr/>
          <p:nvPr/>
        </p:nvGrpSpPr>
        <p:grpSpPr>
          <a:xfrm>
            <a:off x="286050" y="945988"/>
            <a:ext cx="1963338" cy="4966025"/>
            <a:chOff x="433650" y="1034750"/>
            <a:chExt cx="1963338" cy="4966025"/>
          </a:xfrm>
        </p:grpSpPr>
        <p:grpSp>
          <p:nvGrpSpPr>
            <p:cNvPr id="285" name="Google Shape;285;p7"/>
            <p:cNvGrpSpPr/>
            <p:nvPr/>
          </p:nvGrpSpPr>
          <p:grpSpPr>
            <a:xfrm>
              <a:off x="433650" y="1034750"/>
              <a:ext cx="809100" cy="4738475"/>
              <a:chOff x="166650" y="952500"/>
              <a:chExt cx="809100" cy="4738475"/>
            </a:xfrm>
          </p:grpSpPr>
          <p:grpSp>
            <p:nvGrpSpPr>
              <p:cNvPr id="286" name="Google Shape;286;p7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287" name="Google Shape;287;p7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88" name="Google Shape;288;p7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>
                  <a:off x="384250" y="2501700"/>
                  <a:ext cx="292500" cy="293400"/>
                </a:xfrm>
                <a:prstGeom prst="ellipse">
                  <a:avLst/>
                </a:prstGeom>
                <a:solidFill>
                  <a:srgbClr val="A5D377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4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90" name="Google Shape;290;p7"/>
              <p:cNvSpPr/>
              <p:nvPr/>
            </p:nvSpPr>
            <p:spPr>
              <a:xfrm>
                <a:off x="304200" y="3831020"/>
                <a:ext cx="534000" cy="542100"/>
              </a:xfrm>
              <a:prstGeom prst="ellipse">
                <a:avLst/>
              </a:prstGeom>
              <a:solidFill>
                <a:srgbClr val="A5D377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5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425500" y="5399375"/>
                <a:ext cx="291600" cy="2916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6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92" name="Google Shape;292;p7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93" name="Google Shape;293;p7"/>
            <p:cNvSpPr txBox="1"/>
            <p:nvPr/>
          </p:nvSpPr>
          <p:spPr>
            <a:xfrm>
              <a:off x="1009650" y="2468938"/>
              <a:ext cx="914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Usability Heuristics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4" name="Google Shape;294;p7"/>
            <p:cNvSpPr txBox="1"/>
            <p:nvPr/>
          </p:nvSpPr>
          <p:spPr>
            <a:xfrm>
              <a:off x="1225488" y="3871250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Functional Requirements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5" name="Google Shape;295;p7"/>
            <p:cNvSpPr txBox="1"/>
            <p:nvPr/>
          </p:nvSpPr>
          <p:spPr>
            <a:xfrm>
              <a:off x="1009650" y="5336575"/>
              <a:ext cx="9144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Heuristic Evaluation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96" name="Google Shape;296;p7"/>
          <p:cNvPicPr preferRelativeResize="0"/>
          <p:nvPr/>
        </p:nvPicPr>
        <p:blipFill rotWithShape="1">
          <a:blip r:embed="rId4">
            <a:alphaModFix/>
          </a:blip>
          <a:srcRect b="30769" l="0" r="0" t="47255"/>
          <a:stretch/>
        </p:blipFill>
        <p:spPr>
          <a:xfrm>
            <a:off x="9259550" y="4071950"/>
            <a:ext cx="1800000" cy="778800"/>
          </a:xfrm>
          <a:prstGeom prst="roundRect">
            <a:avLst>
              <a:gd fmla="val 722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97" name="Google Shape;297;p7"/>
          <p:cNvPicPr preferRelativeResize="0"/>
          <p:nvPr/>
        </p:nvPicPr>
        <p:blipFill rotWithShape="1">
          <a:blip r:embed="rId5">
            <a:alphaModFix/>
          </a:blip>
          <a:srcRect b="84630" l="0" r="0" t="0"/>
          <a:stretch/>
        </p:blipFill>
        <p:spPr>
          <a:xfrm>
            <a:off x="9226400" y="2941177"/>
            <a:ext cx="1800000" cy="492300"/>
          </a:xfrm>
          <a:prstGeom prst="roundRect">
            <a:avLst>
              <a:gd fmla="val 7558" name="adj"/>
            </a:avLst>
          </a:prstGeom>
          <a:noFill/>
          <a:ln>
            <a:noFill/>
          </a:ln>
        </p:spPr>
      </p:pic>
      <p:pic>
        <p:nvPicPr>
          <p:cNvPr id="298" name="Google Shape;298;p7"/>
          <p:cNvPicPr preferRelativeResize="0"/>
          <p:nvPr/>
        </p:nvPicPr>
        <p:blipFill rotWithShape="1">
          <a:blip r:embed="rId4">
            <a:alphaModFix/>
          </a:blip>
          <a:srcRect b="68727" l="0" r="0" t="11632"/>
          <a:stretch/>
        </p:blipFill>
        <p:spPr>
          <a:xfrm>
            <a:off x="9317575" y="5255550"/>
            <a:ext cx="1800000" cy="696000"/>
          </a:xfrm>
          <a:prstGeom prst="roundRect">
            <a:avLst>
              <a:gd fmla="val 722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99" name="Google Shape;299;p7"/>
          <p:cNvPicPr preferRelativeResize="0"/>
          <p:nvPr/>
        </p:nvPicPr>
        <p:blipFill rotWithShape="1">
          <a:blip r:embed="rId5">
            <a:alphaModFix/>
          </a:blip>
          <a:srcRect b="10619" l="2220" r="-2219" t="75690"/>
          <a:stretch/>
        </p:blipFill>
        <p:spPr>
          <a:xfrm>
            <a:off x="9226400" y="1884063"/>
            <a:ext cx="1800000" cy="438600"/>
          </a:xfrm>
          <a:prstGeom prst="roundRect">
            <a:avLst>
              <a:gd fmla="val 755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8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2596975" y="6394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de-DE" sz="3200" u="none" cap="none" strike="noStrike">
                <a:solidFill>
                  <a:srgbClr val="83D0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Heuristic Evaluation</a:t>
            </a:r>
            <a:endParaRPr b="1" i="0" sz="3200" u="none" cap="none" strike="noStrike">
              <a:solidFill>
                <a:srgbClr val="83D0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07" name="Google Shape;307;p8"/>
          <p:cNvGrpSpPr/>
          <p:nvPr/>
        </p:nvGrpSpPr>
        <p:grpSpPr>
          <a:xfrm>
            <a:off x="286050" y="945988"/>
            <a:ext cx="1766625" cy="4975550"/>
            <a:chOff x="433650" y="1034750"/>
            <a:chExt cx="1766625" cy="4975550"/>
          </a:xfrm>
        </p:grpSpPr>
        <p:grpSp>
          <p:nvGrpSpPr>
            <p:cNvPr id="308" name="Google Shape;308;p8"/>
            <p:cNvGrpSpPr/>
            <p:nvPr/>
          </p:nvGrpSpPr>
          <p:grpSpPr>
            <a:xfrm>
              <a:off x="433650" y="1034750"/>
              <a:ext cx="809100" cy="4857275"/>
              <a:chOff x="166650" y="952500"/>
              <a:chExt cx="809100" cy="4857275"/>
            </a:xfrm>
          </p:grpSpPr>
          <p:grpSp>
            <p:nvGrpSpPr>
              <p:cNvPr id="309" name="Google Shape;309;p8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310" name="Google Shape;310;p8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11" name="Google Shape;311;p8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2" name="Google Shape;312;p8"/>
                <p:cNvSpPr/>
                <p:nvPr/>
              </p:nvSpPr>
              <p:spPr>
                <a:xfrm>
                  <a:off x="384250" y="2501700"/>
                  <a:ext cx="292500" cy="293400"/>
                </a:xfrm>
                <a:prstGeom prst="ellipse">
                  <a:avLst/>
                </a:prstGeom>
                <a:solidFill>
                  <a:srgbClr val="A5D377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de-DE" sz="1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4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13" name="Google Shape;313;p8"/>
              <p:cNvSpPr/>
              <p:nvPr/>
            </p:nvSpPr>
            <p:spPr>
              <a:xfrm>
                <a:off x="399750" y="3917413"/>
                <a:ext cx="342900" cy="3693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5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304300" y="5280575"/>
                <a:ext cx="534000" cy="529200"/>
              </a:xfrm>
              <a:prstGeom prst="ellipse">
                <a:avLst/>
              </a:prstGeom>
              <a:solidFill>
                <a:srgbClr val="A5D377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6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15" name="Google Shape;315;p8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316" name="Google Shape;316;p8"/>
            <p:cNvSpPr txBox="1"/>
            <p:nvPr/>
          </p:nvSpPr>
          <p:spPr>
            <a:xfrm>
              <a:off x="981075" y="2473963"/>
              <a:ext cx="975600" cy="6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Usability Heuristics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7" name="Google Shape;317;p8"/>
            <p:cNvSpPr txBox="1"/>
            <p:nvPr/>
          </p:nvSpPr>
          <p:spPr>
            <a:xfrm>
              <a:off x="1009650" y="3886213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Functional Requirements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8" name="Google Shape;318;p8"/>
            <p:cNvSpPr txBox="1"/>
            <p:nvPr/>
          </p:nvSpPr>
          <p:spPr>
            <a:xfrm>
              <a:off x="1285875" y="5346100"/>
              <a:ext cx="9144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Heuristic Evaluation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19" name="Google Shape;319;p8"/>
          <p:cNvPicPr preferRelativeResize="0"/>
          <p:nvPr/>
        </p:nvPicPr>
        <p:blipFill rotWithShape="1">
          <a:blip r:embed="rId4">
            <a:alphaModFix/>
          </a:blip>
          <a:srcRect b="11348" l="0" r="0" t="77845"/>
          <a:stretch/>
        </p:blipFill>
        <p:spPr>
          <a:xfrm>
            <a:off x="2746875" y="1332063"/>
            <a:ext cx="1517400" cy="32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0" name="Google Shape;320;p8"/>
          <p:cNvPicPr preferRelativeResize="0"/>
          <p:nvPr/>
        </p:nvPicPr>
        <p:blipFill rotWithShape="1">
          <a:blip r:embed="rId5">
            <a:alphaModFix/>
          </a:blip>
          <a:srcRect b="64934" l="0" r="0" t="0"/>
          <a:stretch/>
        </p:blipFill>
        <p:spPr>
          <a:xfrm>
            <a:off x="2725125" y="2263488"/>
            <a:ext cx="1505400" cy="103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21" name="Google Shape;321;p8"/>
          <p:cNvPicPr preferRelativeResize="0"/>
          <p:nvPr/>
        </p:nvPicPr>
        <p:blipFill rotWithShape="1">
          <a:blip r:embed="rId6">
            <a:alphaModFix/>
          </a:blip>
          <a:srcRect b="37621" l="0" r="0" t="14862"/>
          <a:stretch/>
        </p:blipFill>
        <p:spPr>
          <a:xfrm>
            <a:off x="2685538" y="3853088"/>
            <a:ext cx="1861200" cy="164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22" name="Google Shape;322;p8"/>
          <p:cNvPicPr preferRelativeResize="0"/>
          <p:nvPr/>
        </p:nvPicPr>
        <p:blipFill rotWithShape="1">
          <a:blip r:embed="rId7">
            <a:alphaModFix/>
          </a:blip>
          <a:srcRect b="38181" l="0" r="0" t="13306"/>
          <a:stretch/>
        </p:blipFill>
        <p:spPr>
          <a:xfrm>
            <a:off x="8224300" y="3853088"/>
            <a:ext cx="1905000" cy="164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323" name="Google Shape;323;p8"/>
          <p:cNvCxnSpPr>
            <a:stCxn id="321" idx="3"/>
            <a:endCxn id="322" idx="1"/>
          </p:cNvCxnSpPr>
          <p:nvPr/>
        </p:nvCxnSpPr>
        <p:spPr>
          <a:xfrm>
            <a:off x="4546738" y="4674788"/>
            <a:ext cx="3677700" cy="0"/>
          </a:xfrm>
          <a:prstGeom prst="straightConnector1">
            <a:avLst/>
          </a:prstGeom>
          <a:noFill/>
          <a:ln cap="flat" cmpd="sng" w="9525">
            <a:solidFill>
              <a:srgbClr val="83D06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24" name="Google Shape;32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4438" y="1332087"/>
            <a:ext cx="2364723" cy="32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cxnSp>
        <p:nvCxnSpPr>
          <p:cNvPr id="325" name="Google Shape;325;p8"/>
          <p:cNvCxnSpPr>
            <a:stCxn id="319" idx="3"/>
            <a:endCxn id="324" idx="1"/>
          </p:cNvCxnSpPr>
          <p:nvPr/>
        </p:nvCxnSpPr>
        <p:spPr>
          <a:xfrm>
            <a:off x="4264275" y="1493163"/>
            <a:ext cx="3730200" cy="0"/>
          </a:xfrm>
          <a:prstGeom prst="straightConnector1">
            <a:avLst/>
          </a:prstGeom>
          <a:noFill/>
          <a:ln cap="flat" cmpd="sng" w="9525">
            <a:solidFill>
              <a:srgbClr val="83D06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26" name="Google Shape;326;p8"/>
          <p:cNvPicPr preferRelativeResize="0"/>
          <p:nvPr/>
        </p:nvPicPr>
        <p:blipFill rotWithShape="1">
          <a:blip r:embed="rId9">
            <a:alphaModFix/>
          </a:blip>
          <a:srcRect b="69541" l="0" r="0" t="5632"/>
          <a:stretch/>
        </p:blipFill>
        <p:spPr>
          <a:xfrm>
            <a:off x="7994438" y="2261175"/>
            <a:ext cx="2364725" cy="1044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8"/>
          <p:cNvCxnSpPr>
            <a:stCxn id="320" idx="3"/>
            <a:endCxn id="326" idx="1"/>
          </p:cNvCxnSpPr>
          <p:nvPr/>
        </p:nvCxnSpPr>
        <p:spPr>
          <a:xfrm>
            <a:off x="4230525" y="2780988"/>
            <a:ext cx="3763800" cy="2400"/>
          </a:xfrm>
          <a:prstGeom prst="straightConnector1">
            <a:avLst/>
          </a:prstGeom>
          <a:noFill/>
          <a:ln cap="flat" cmpd="sng" w="9525">
            <a:solidFill>
              <a:srgbClr val="83D06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8" name="Google Shape;328;p8"/>
          <p:cNvSpPr txBox="1"/>
          <p:nvPr/>
        </p:nvSpPr>
        <p:spPr>
          <a:xfrm>
            <a:off x="5237400" y="1758775"/>
            <a:ext cx="19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Added </a:t>
            </a:r>
            <a:r>
              <a:rPr lang="de-D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</a:t>
            </a:r>
            <a:r>
              <a:rPr b="0" i="0" lang="de-DE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navbar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8"/>
          <p:cNvSpPr txBox="1"/>
          <p:nvPr/>
        </p:nvSpPr>
        <p:spPr>
          <a:xfrm>
            <a:off x="5125575" y="3407513"/>
            <a:ext cx="22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Added title to each screen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8"/>
          <p:cNvSpPr txBox="1"/>
          <p:nvPr/>
        </p:nvSpPr>
        <p:spPr>
          <a:xfrm>
            <a:off x="5262175" y="5056263"/>
            <a:ext cx="22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Removed profile section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900" y="324000"/>
            <a:ext cx="5822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9"/>
          <p:cNvSpPr txBox="1"/>
          <p:nvPr>
            <p:ph idx="4294967295" type="sldNum"/>
          </p:nvPr>
        </p:nvSpPr>
        <p:spPr>
          <a:xfrm>
            <a:off x="10518474" y="6356350"/>
            <a:ext cx="14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de-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8325" y="1063382"/>
            <a:ext cx="1571259" cy="157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9"/>
          <p:cNvPicPr preferRelativeResize="0"/>
          <p:nvPr/>
        </p:nvPicPr>
        <p:blipFill rotWithShape="1">
          <a:blip r:embed="rId5">
            <a:alphaModFix/>
          </a:blip>
          <a:srcRect b="29626" l="29276" r="29674" t="29327"/>
          <a:stretch/>
        </p:blipFill>
        <p:spPr>
          <a:xfrm>
            <a:off x="6255213" y="1034087"/>
            <a:ext cx="1624500" cy="1629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39" name="Google Shape;339;p9"/>
          <p:cNvCxnSpPr>
            <a:stCxn id="338" idx="6"/>
            <a:endCxn id="337" idx="1"/>
          </p:cNvCxnSpPr>
          <p:nvPr/>
        </p:nvCxnSpPr>
        <p:spPr>
          <a:xfrm>
            <a:off x="7879713" y="1849037"/>
            <a:ext cx="1748700" cy="0"/>
          </a:xfrm>
          <a:prstGeom prst="straightConnector1">
            <a:avLst/>
          </a:prstGeom>
          <a:noFill/>
          <a:ln cap="flat" cmpd="sng" w="28575">
            <a:solidFill>
              <a:srgbClr val="E6E5E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0" name="Google Shape;340;p9"/>
          <p:cNvCxnSpPr>
            <a:stCxn id="341" idx="2"/>
            <a:endCxn id="342" idx="0"/>
          </p:cNvCxnSpPr>
          <p:nvPr/>
        </p:nvCxnSpPr>
        <p:spPr>
          <a:xfrm flipH="1">
            <a:off x="10442438" y="3159975"/>
            <a:ext cx="900" cy="818400"/>
          </a:xfrm>
          <a:prstGeom prst="straightConnector1">
            <a:avLst/>
          </a:prstGeom>
          <a:noFill/>
          <a:ln cap="flat" cmpd="sng" w="28575">
            <a:solidFill>
              <a:srgbClr val="E6E5E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3" name="Google Shape;343;p9"/>
          <p:cNvCxnSpPr>
            <a:stCxn id="342" idx="1"/>
            <a:endCxn id="344" idx="3"/>
          </p:cNvCxnSpPr>
          <p:nvPr/>
        </p:nvCxnSpPr>
        <p:spPr>
          <a:xfrm rot="10800000">
            <a:off x="7910410" y="4892715"/>
            <a:ext cx="1719600" cy="0"/>
          </a:xfrm>
          <a:prstGeom prst="straightConnector1">
            <a:avLst/>
          </a:prstGeom>
          <a:noFill/>
          <a:ln cap="flat" cmpd="sng" w="28575">
            <a:solidFill>
              <a:srgbClr val="E6E5E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2" name="Google Shape;34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30010" y="3978315"/>
            <a:ext cx="162458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9"/>
          <p:cNvPicPr preferRelativeResize="0"/>
          <p:nvPr/>
        </p:nvPicPr>
        <p:blipFill rotWithShape="1">
          <a:blip r:embed="rId7">
            <a:alphaModFix/>
          </a:blip>
          <a:srcRect b="5935" l="5706" r="5688" t="6005"/>
          <a:stretch/>
        </p:blipFill>
        <p:spPr>
          <a:xfrm>
            <a:off x="6224513" y="4054988"/>
            <a:ext cx="1685924" cy="16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68225" y="1125450"/>
            <a:ext cx="2123100" cy="4362000"/>
          </a:xfrm>
          <a:prstGeom prst="roundRect">
            <a:avLst>
              <a:gd fmla="val 4652" name="adj"/>
            </a:avLst>
          </a:prstGeom>
          <a:noFill/>
          <a:ln>
            <a:noFill/>
          </a:ln>
          <a:effectLst>
            <a:outerShdw blurRad="142875" rotWithShape="0" algn="bl" dir="7560000" dist="76200">
              <a:srgbClr val="303E35">
                <a:alpha val="49803"/>
              </a:srgbClr>
            </a:outerShdw>
          </a:effectLst>
        </p:spPr>
      </p:pic>
      <p:cxnSp>
        <p:nvCxnSpPr>
          <p:cNvPr id="346" name="Google Shape;346;p9"/>
          <p:cNvCxnSpPr>
            <a:stCxn id="344" idx="1"/>
            <a:endCxn id="347" idx="5"/>
          </p:cNvCxnSpPr>
          <p:nvPr/>
        </p:nvCxnSpPr>
        <p:spPr>
          <a:xfrm rot="10800000">
            <a:off x="4098113" y="3255600"/>
            <a:ext cx="2126400" cy="1637100"/>
          </a:xfrm>
          <a:prstGeom prst="straightConnector1">
            <a:avLst/>
          </a:prstGeom>
          <a:noFill/>
          <a:ln cap="flat" cmpd="sng" w="28575">
            <a:solidFill>
              <a:srgbClr val="E6E5E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7" name="Google Shape;347;p9"/>
          <p:cNvSpPr/>
          <p:nvPr/>
        </p:nvSpPr>
        <p:spPr>
          <a:xfrm>
            <a:off x="3548150" y="2690200"/>
            <a:ext cx="644400" cy="662400"/>
          </a:xfrm>
          <a:prstGeom prst="ellipse">
            <a:avLst/>
          </a:prstGeom>
          <a:noFill/>
          <a:ln cap="flat" cmpd="sng" w="19050">
            <a:solidFill>
              <a:srgbClr val="5FB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9"/>
          <p:cNvGrpSpPr/>
          <p:nvPr/>
        </p:nvGrpSpPr>
        <p:grpSpPr>
          <a:xfrm>
            <a:off x="286050" y="945988"/>
            <a:ext cx="1836588" cy="5061738"/>
            <a:chOff x="433650" y="1034750"/>
            <a:chExt cx="1836588" cy="5061738"/>
          </a:xfrm>
        </p:grpSpPr>
        <p:grpSp>
          <p:nvGrpSpPr>
            <p:cNvPr id="349" name="Google Shape;349;p9"/>
            <p:cNvGrpSpPr/>
            <p:nvPr/>
          </p:nvGrpSpPr>
          <p:grpSpPr>
            <a:xfrm>
              <a:off x="433650" y="1034750"/>
              <a:ext cx="809100" cy="4738475"/>
              <a:chOff x="166650" y="952500"/>
              <a:chExt cx="809100" cy="4738475"/>
            </a:xfrm>
          </p:grpSpPr>
          <p:grpSp>
            <p:nvGrpSpPr>
              <p:cNvPr id="350" name="Google Shape;350;p9"/>
              <p:cNvGrpSpPr/>
              <p:nvPr/>
            </p:nvGrpSpPr>
            <p:grpSpPr>
              <a:xfrm>
                <a:off x="304200" y="1372200"/>
                <a:ext cx="534000" cy="4101325"/>
                <a:chOff x="264900" y="1362675"/>
                <a:chExt cx="534000" cy="4101325"/>
              </a:xfrm>
            </p:grpSpPr>
            <p:cxnSp>
              <p:nvCxnSpPr>
                <p:cNvPr id="351" name="Google Shape;351;p9"/>
                <p:cNvCxnSpPr/>
                <p:nvPr/>
              </p:nvCxnSpPr>
              <p:spPr>
                <a:xfrm flipH="1">
                  <a:off x="530500" y="1745500"/>
                  <a:ext cx="3000" cy="37185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42424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52" name="Google Shape;352;p9"/>
                <p:cNvSpPr/>
                <p:nvPr/>
              </p:nvSpPr>
              <p:spPr>
                <a:xfrm>
                  <a:off x="264900" y="1362675"/>
                  <a:ext cx="534000" cy="529200"/>
                </a:xfrm>
                <a:prstGeom prst="ellipse">
                  <a:avLst/>
                </a:prstGeom>
                <a:solidFill>
                  <a:srgbClr val="5FBD00"/>
                </a:solidFill>
                <a:ln>
                  <a:noFill/>
                </a:ln>
              </p:spPr>
              <p:txBody>
                <a:bodyPr anchorCtr="0" anchor="ctr" bIns="91425" lIns="0" spcFirstLastPara="1" rIns="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de-DE" sz="2000" u="none" cap="none" strike="noStrike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III</a:t>
                  </a:r>
                  <a:endParaRPr b="1" i="0" sz="24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53" name="Google Shape;353;p9"/>
              <p:cNvSpPr/>
              <p:nvPr/>
            </p:nvSpPr>
            <p:spPr>
              <a:xfrm>
                <a:off x="424950" y="3955300"/>
                <a:ext cx="292500" cy="2934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8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425500" y="5399375"/>
                <a:ext cx="291600" cy="291600"/>
              </a:xfrm>
              <a:prstGeom prst="ellipse">
                <a:avLst/>
              </a:prstGeom>
              <a:solidFill>
                <a:srgbClr val="A5D377"/>
              </a:solidFill>
              <a:ln>
                <a:noFill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i="0" lang="de-DE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9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55" name="Google Shape;355;p9"/>
              <p:cNvSpPr txBox="1"/>
              <p:nvPr/>
            </p:nvSpPr>
            <p:spPr>
              <a:xfrm>
                <a:off x="166650" y="952500"/>
                <a:ext cx="809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de-DE" sz="1200" u="none" cap="none" strike="noStrike">
                    <a:solidFill>
                      <a:srgbClr val="5FBD00"/>
                    </a:solidFill>
                    <a:latin typeface="Lato"/>
                    <a:ea typeface="Lato"/>
                    <a:cs typeface="Lato"/>
                    <a:sym typeface="Lato"/>
                  </a:rPr>
                  <a:t>Iteration</a:t>
                </a:r>
                <a:endParaRPr b="1" i="0" sz="1200" u="none" cap="none" strike="noStrike">
                  <a:solidFill>
                    <a:srgbClr val="5FBD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356" name="Google Shape;356;p9"/>
            <p:cNvSpPr txBox="1"/>
            <p:nvPr/>
          </p:nvSpPr>
          <p:spPr>
            <a:xfrm>
              <a:off x="1047750" y="2408088"/>
              <a:ext cx="1171500" cy="6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interaction and design framework</a:t>
              </a:r>
              <a:endParaRPr b="1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7" name="Google Shape;357;p9"/>
            <p:cNvSpPr txBox="1"/>
            <p:nvPr/>
          </p:nvSpPr>
          <p:spPr>
            <a:xfrm>
              <a:off x="933450" y="3762466"/>
              <a:ext cx="1171500" cy="8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styled prototype + lofi web prototype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8" name="Google Shape;358;p9"/>
            <p:cNvSpPr txBox="1"/>
            <p:nvPr/>
          </p:nvSpPr>
          <p:spPr>
            <a:xfrm>
              <a:off x="933438" y="5158388"/>
              <a:ext cx="1336800" cy="9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-DE" sz="12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qualitative evaluation, understanding users</a:t>
              </a:r>
              <a:endPara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59" name="Google Shape;359;p9"/>
          <p:cNvSpPr/>
          <p:nvPr/>
        </p:nvSpPr>
        <p:spPr>
          <a:xfrm>
            <a:off x="438450" y="2474263"/>
            <a:ext cx="464700" cy="468600"/>
          </a:xfrm>
          <a:prstGeom prst="ellipse">
            <a:avLst/>
          </a:prstGeom>
          <a:solidFill>
            <a:srgbClr val="A5D37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de-DE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9"/>
          <p:cNvSpPr txBox="1"/>
          <p:nvPr/>
        </p:nvSpPr>
        <p:spPr>
          <a:xfrm>
            <a:off x="6036375" y="2663975"/>
            <a:ext cx="206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Material Design</a:t>
            </a:r>
            <a:endParaRPr sz="200"/>
          </a:p>
        </p:txBody>
      </p:sp>
      <p:sp>
        <p:nvSpPr>
          <p:cNvPr id="361" name="Google Shape;361;p9"/>
          <p:cNvSpPr txBox="1"/>
          <p:nvPr/>
        </p:nvSpPr>
        <p:spPr>
          <a:xfrm>
            <a:off x="6036375" y="5730425"/>
            <a:ext cx="206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Android</a:t>
            </a:r>
            <a:endParaRPr sz="200"/>
          </a:p>
        </p:txBody>
      </p:sp>
      <p:sp>
        <p:nvSpPr>
          <p:cNvPr id="341" name="Google Shape;341;p9"/>
          <p:cNvSpPr txBox="1"/>
          <p:nvPr/>
        </p:nvSpPr>
        <p:spPr>
          <a:xfrm>
            <a:off x="9412238" y="2667375"/>
            <a:ext cx="206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Framework7</a:t>
            </a:r>
            <a:endParaRPr sz="200"/>
          </a:p>
        </p:txBody>
      </p:sp>
      <p:sp>
        <p:nvSpPr>
          <p:cNvPr id="362" name="Google Shape;362;p9"/>
          <p:cNvSpPr txBox="1"/>
          <p:nvPr/>
        </p:nvSpPr>
        <p:spPr>
          <a:xfrm>
            <a:off x="9389175" y="5730425"/>
            <a:ext cx="206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E6E5E2"/>
                </a:solidFill>
                <a:latin typeface="Lato"/>
                <a:ea typeface="Lato"/>
                <a:cs typeface="Lato"/>
                <a:sym typeface="Lato"/>
              </a:rPr>
              <a:t>Apache Cordova</a:t>
            </a:r>
            <a:endParaRPr sz="200"/>
          </a:p>
        </p:txBody>
      </p:sp>
      <p:sp>
        <p:nvSpPr>
          <p:cNvPr id="363" name="Google Shape;363;p9"/>
          <p:cNvSpPr txBox="1"/>
          <p:nvPr/>
        </p:nvSpPr>
        <p:spPr>
          <a:xfrm>
            <a:off x="7671225" y="3294425"/>
            <a:ext cx="21657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de-DE" sz="3200">
                <a:solidFill>
                  <a:srgbClr val="83D0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recipe</a:t>
            </a:r>
            <a:endParaRPr b="1" i="0" sz="3200" u="none" cap="none" strike="noStrike">
              <a:solidFill>
                <a:srgbClr val="83D0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4" name="Google Shape;364;p9"/>
          <p:cNvSpPr txBox="1"/>
          <p:nvPr/>
        </p:nvSpPr>
        <p:spPr>
          <a:xfrm>
            <a:off x="2711475" y="5663675"/>
            <a:ext cx="1836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de-DE" sz="3200">
                <a:solidFill>
                  <a:srgbClr val="83D06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dish</a:t>
            </a:r>
            <a:endParaRPr b="1" i="0" sz="3200" u="none" cap="none" strike="noStrike">
              <a:solidFill>
                <a:srgbClr val="83D06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neVTI">
  <a:themeElements>
    <a:clrScheme name="Benutzerdefiniert 5">
      <a:dk1>
        <a:srgbClr val="FFFFFF"/>
      </a:dk1>
      <a:lt1>
        <a:srgbClr val="FFFFFF"/>
      </a:lt1>
      <a:dk2>
        <a:srgbClr val="121212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2022-02-04T14:31:12Z</dcterms:created>
  <dc:creator>Andreas Liebl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